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exend Deca" charset="1" panose="00000000000000000000"/>
      <p:regular r:id="rId17"/>
    </p:embeddedFont>
    <p:embeddedFont>
      <p:font typeface="Lora" charset="1" panose="00000500000000000000"/>
      <p:regular r:id="rId18"/>
    </p:embeddedFont>
    <p:embeddedFont>
      <p:font typeface="Lora Bold" charset="1" panose="000008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45100" y="1324900"/>
            <a:ext cx="10580950" cy="10580950"/>
            <a:chOff x="0" y="0"/>
            <a:chExt cx="14107933" cy="14107933"/>
          </a:xfrm>
        </p:grpSpPr>
        <p:sp>
          <p:nvSpPr>
            <p:cNvPr name="Freeform 3" id="3"/>
            <p:cNvSpPr/>
            <p:nvPr/>
          </p:nvSpPr>
          <p:spPr>
            <a:xfrm flipH="false" flipV="false" rot="0">
              <a:off x="0" y="0"/>
              <a:ext cx="14107922" cy="14107922"/>
            </a:xfrm>
            <a:custGeom>
              <a:avLst/>
              <a:gdLst/>
              <a:ahLst/>
              <a:cxnLst/>
              <a:rect r="r" b="b" t="t" l="l"/>
              <a:pathLst>
                <a:path h="14107922" w="14107922">
                  <a:moveTo>
                    <a:pt x="0" y="0"/>
                  </a:moveTo>
                  <a:lnTo>
                    <a:pt x="14107922" y="0"/>
                  </a:lnTo>
                  <a:lnTo>
                    <a:pt x="14107922" y="14107922"/>
                  </a:lnTo>
                  <a:lnTo>
                    <a:pt x="0" y="14107922"/>
                  </a:lnTo>
                  <a:lnTo>
                    <a:pt x="0" y="0"/>
                  </a:lnTo>
                  <a:close/>
                </a:path>
              </a:pathLst>
            </a:custGeom>
            <a:blipFill>
              <a:blip r:embed="rId2"/>
              <a:stretch>
                <a:fillRect l="0" t="0" r="0" b="0"/>
              </a:stretch>
            </a:blipFill>
          </p:spPr>
        </p:sp>
      </p:grpSp>
      <p:sp>
        <p:nvSpPr>
          <p:cNvPr name="AutoShape 4" id="4"/>
          <p:cNvSpPr/>
          <p:nvPr/>
        </p:nvSpPr>
        <p:spPr>
          <a:xfrm rot="22009">
            <a:off x="-38066" y="5736147"/>
            <a:ext cx="8926533" cy="0"/>
          </a:xfrm>
          <a:prstGeom prst="line">
            <a:avLst/>
          </a:prstGeom>
          <a:ln cap="rnd" w="19050">
            <a:solidFill>
              <a:srgbClr val="65308D"/>
            </a:solidFill>
            <a:prstDash val="solid"/>
            <a:headEnd type="none" len="sm" w="sm"/>
            <a:tailEnd type="none" len="sm" w="sm"/>
          </a:ln>
        </p:spPr>
      </p:sp>
      <p:grpSp>
        <p:nvGrpSpPr>
          <p:cNvPr name="Group 5" id="5"/>
          <p:cNvGrpSpPr/>
          <p:nvPr/>
        </p:nvGrpSpPr>
        <p:grpSpPr>
          <a:xfrm rot="0">
            <a:off x="523402" y="476908"/>
            <a:ext cx="8229600" cy="2743200"/>
            <a:chOff x="0" y="0"/>
            <a:chExt cx="10972800" cy="3657600"/>
          </a:xfrm>
        </p:grpSpPr>
        <p:sp>
          <p:nvSpPr>
            <p:cNvPr name="Freeform 6" id="6" descr="A purple text on a black background  Description automatically generated"/>
            <p:cNvSpPr/>
            <p:nvPr/>
          </p:nvSpPr>
          <p:spPr>
            <a:xfrm flipH="false" flipV="false" rot="0">
              <a:off x="0" y="0"/>
              <a:ext cx="10972800" cy="3657600"/>
            </a:xfrm>
            <a:custGeom>
              <a:avLst/>
              <a:gdLst/>
              <a:ahLst/>
              <a:cxnLst/>
              <a:rect r="r" b="b" t="t" l="l"/>
              <a:pathLst>
                <a:path h="3657600" w="10972800">
                  <a:moveTo>
                    <a:pt x="0" y="0"/>
                  </a:moveTo>
                  <a:lnTo>
                    <a:pt x="10972800" y="0"/>
                  </a:lnTo>
                  <a:lnTo>
                    <a:pt x="10972800" y="3657600"/>
                  </a:lnTo>
                  <a:lnTo>
                    <a:pt x="0" y="3657600"/>
                  </a:lnTo>
                  <a:lnTo>
                    <a:pt x="0" y="0"/>
                  </a:lnTo>
                  <a:close/>
                </a:path>
              </a:pathLst>
            </a:custGeom>
            <a:blipFill>
              <a:blip r:embed="rId3"/>
              <a:stretch>
                <a:fillRect l="0" t="0" r="0" b="0"/>
              </a:stretch>
            </a:blipFill>
          </p:spPr>
        </p:sp>
      </p:grpSp>
      <p:grpSp>
        <p:nvGrpSpPr>
          <p:cNvPr name="Group 7" id="7"/>
          <p:cNvGrpSpPr/>
          <p:nvPr/>
        </p:nvGrpSpPr>
        <p:grpSpPr>
          <a:xfrm rot="0">
            <a:off x="1166000" y="3294448"/>
            <a:ext cx="7938000" cy="2174748"/>
            <a:chOff x="0" y="0"/>
            <a:chExt cx="10584000" cy="2899664"/>
          </a:xfrm>
        </p:grpSpPr>
        <p:sp>
          <p:nvSpPr>
            <p:cNvPr name="Freeform 8" id="8"/>
            <p:cNvSpPr/>
            <p:nvPr/>
          </p:nvSpPr>
          <p:spPr>
            <a:xfrm flipH="false" flipV="false" rot="0">
              <a:off x="0" y="0"/>
              <a:ext cx="10584000" cy="2899664"/>
            </a:xfrm>
            <a:custGeom>
              <a:avLst/>
              <a:gdLst/>
              <a:ahLst/>
              <a:cxnLst/>
              <a:rect r="r" b="b" t="t" l="l"/>
              <a:pathLst>
                <a:path h="2899664" w="10584000">
                  <a:moveTo>
                    <a:pt x="0" y="0"/>
                  </a:moveTo>
                  <a:lnTo>
                    <a:pt x="10584000" y="0"/>
                  </a:lnTo>
                  <a:lnTo>
                    <a:pt x="10584000" y="2899664"/>
                  </a:lnTo>
                  <a:lnTo>
                    <a:pt x="0" y="2899664"/>
                  </a:lnTo>
                  <a:close/>
                </a:path>
              </a:pathLst>
            </a:custGeom>
            <a:solidFill>
              <a:srgbClr val="000000">
                <a:alpha val="0"/>
              </a:srgbClr>
            </a:solidFill>
          </p:spPr>
        </p:sp>
        <p:sp>
          <p:nvSpPr>
            <p:cNvPr name="TextBox 9" id="9"/>
            <p:cNvSpPr txBox="true"/>
            <p:nvPr/>
          </p:nvSpPr>
          <p:spPr>
            <a:xfrm>
              <a:off x="0" y="66675"/>
              <a:ext cx="10584000" cy="2832989"/>
            </a:xfrm>
            <a:prstGeom prst="rect">
              <a:avLst/>
            </a:prstGeom>
          </p:spPr>
          <p:txBody>
            <a:bodyPr anchor="b" rtlCol="false" tIns="0" lIns="0" bIns="0" rIns="0"/>
            <a:lstStyle/>
            <a:p>
              <a:pPr algn="l">
                <a:lnSpc>
                  <a:spcPts val="6480"/>
                </a:lnSpc>
              </a:pPr>
              <a:r>
                <a:rPr lang="en-US" sz="6000">
                  <a:solidFill>
                    <a:srgbClr val="000000"/>
                  </a:solidFill>
                  <a:latin typeface="Lexend Deca"/>
                  <a:ea typeface="Lexend Deca"/>
                  <a:cs typeface="Lexend Deca"/>
                  <a:sym typeface="Lexend Deca"/>
                </a:rPr>
                <a:t>C</a:t>
              </a:r>
              <a:r>
                <a:rPr lang="en-US" sz="6000">
                  <a:solidFill>
                    <a:srgbClr val="000000"/>
                  </a:solidFill>
                  <a:latin typeface="Lexend Deca"/>
                  <a:ea typeface="Lexend Deca"/>
                  <a:cs typeface="Lexend Deca"/>
                  <a:sym typeface="Lexend Deca"/>
                </a:rPr>
                <a:t>oming Alongside Hope With Light</a:t>
              </a:r>
            </a:p>
          </p:txBody>
        </p:sp>
      </p:grpSp>
      <p:sp>
        <p:nvSpPr>
          <p:cNvPr name="TextBox 10" id="10"/>
          <p:cNvSpPr txBox="true"/>
          <p:nvPr/>
        </p:nvSpPr>
        <p:spPr>
          <a:xfrm rot="0">
            <a:off x="1166000" y="6347287"/>
            <a:ext cx="7938000" cy="1447800"/>
          </a:xfrm>
          <a:prstGeom prst="rect">
            <a:avLst/>
          </a:prstGeom>
        </p:spPr>
        <p:txBody>
          <a:bodyPr anchor="t" rtlCol="false" tIns="0" lIns="0" bIns="0" rIns="0">
            <a:spAutoFit/>
          </a:bodyPr>
          <a:lstStyle/>
          <a:p>
            <a:pPr algn="l">
              <a:lnSpc>
                <a:spcPts val="3840"/>
              </a:lnSpc>
            </a:pPr>
            <a:r>
              <a:rPr lang="en-US" sz="3200" spc="16">
                <a:solidFill>
                  <a:srgbClr val="000000"/>
                </a:solidFill>
                <a:latin typeface="Lexend Deca"/>
                <a:ea typeface="Lexend Deca"/>
                <a:cs typeface="Lexend Deca"/>
                <a:sym typeface="Lexend Deca"/>
              </a:rPr>
              <a:t>You Can Provid</a:t>
            </a:r>
            <a:r>
              <a:rPr lang="en-US" sz="3200" spc="16">
                <a:solidFill>
                  <a:srgbClr val="000000"/>
                </a:solidFill>
                <a:latin typeface="Lexend Deca"/>
                <a:ea typeface="Lexend Deca"/>
                <a:cs typeface="Lexend Deca"/>
                <a:sym typeface="Lexend Deca"/>
              </a:rPr>
              <a:t>e Light to Off-Grid Health Clinics in Mozambique and Madagascar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40250" y="9492950"/>
            <a:ext cx="298200" cy="206400"/>
            <a:chOff x="0" y="0"/>
            <a:chExt cx="397600" cy="275200"/>
          </a:xfrm>
        </p:grpSpPr>
        <p:sp>
          <p:nvSpPr>
            <p:cNvPr name="Freeform 3" id="3"/>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grpSp>
        <p:nvGrpSpPr>
          <p:cNvPr name="Group 4" id="4"/>
          <p:cNvGrpSpPr/>
          <p:nvPr/>
        </p:nvGrpSpPr>
        <p:grpSpPr>
          <a:xfrm rot="-5400000">
            <a:off x="17340056" y="524234"/>
            <a:ext cx="778976" cy="1205812"/>
            <a:chOff x="0" y="0"/>
            <a:chExt cx="1038635" cy="1607749"/>
          </a:xfrm>
        </p:grpSpPr>
        <p:sp>
          <p:nvSpPr>
            <p:cNvPr name="Freeform 5" id="5"/>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6" id="6"/>
          <p:cNvGrpSpPr/>
          <p:nvPr/>
        </p:nvGrpSpPr>
        <p:grpSpPr>
          <a:xfrm rot="0">
            <a:off x="17260866" y="874004"/>
            <a:ext cx="516646" cy="516646"/>
            <a:chOff x="0" y="0"/>
            <a:chExt cx="688861" cy="688861"/>
          </a:xfrm>
        </p:grpSpPr>
        <p:sp>
          <p:nvSpPr>
            <p:cNvPr name="Freeform 7" id="7"/>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8" id="8"/>
          <p:cNvGrpSpPr/>
          <p:nvPr/>
        </p:nvGrpSpPr>
        <p:grpSpPr>
          <a:xfrm rot="5400000">
            <a:off x="540250" y="9492950"/>
            <a:ext cx="298200" cy="206400"/>
            <a:chOff x="0" y="0"/>
            <a:chExt cx="397600" cy="275200"/>
          </a:xfrm>
        </p:grpSpPr>
        <p:sp>
          <p:nvSpPr>
            <p:cNvPr name="Freeform 9" id="9"/>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sp>
        <p:nvSpPr>
          <p:cNvPr name="AutoShape 10" id="10"/>
          <p:cNvSpPr/>
          <p:nvPr/>
        </p:nvSpPr>
        <p:spPr>
          <a:xfrm flipV="true">
            <a:off x="61" y="3148084"/>
            <a:ext cx="9609079" cy="0"/>
          </a:xfrm>
          <a:prstGeom prst="line">
            <a:avLst/>
          </a:prstGeom>
          <a:ln cap="rnd" w="19050">
            <a:solidFill>
              <a:srgbClr val="65308D"/>
            </a:solidFill>
            <a:prstDash val="solid"/>
            <a:headEnd type="none" len="sm" w="sm"/>
            <a:tailEnd type="none" len="sm" w="sm"/>
          </a:ln>
        </p:spPr>
      </p:sp>
      <p:grpSp>
        <p:nvGrpSpPr>
          <p:cNvPr name="Group 11" id="11"/>
          <p:cNvGrpSpPr/>
          <p:nvPr/>
        </p:nvGrpSpPr>
        <p:grpSpPr>
          <a:xfrm rot="0">
            <a:off x="1166000" y="9319151"/>
            <a:ext cx="10434918" cy="553998"/>
            <a:chOff x="0" y="0"/>
            <a:chExt cx="13913224" cy="738664"/>
          </a:xfrm>
        </p:grpSpPr>
        <p:sp>
          <p:nvSpPr>
            <p:cNvPr name="Freeform 12" id="12"/>
            <p:cNvSpPr/>
            <p:nvPr/>
          </p:nvSpPr>
          <p:spPr>
            <a:xfrm flipH="false" flipV="false" rot="0">
              <a:off x="0" y="0"/>
              <a:ext cx="13913224" cy="738664"/>
            </a:xfrm>
            <a:custGeom>
              <a:avLst/>
              <a:gdLst/>
              <a:ahLst/>
              <a:cxnLst/>
              <a:rect r="r" b="b" t="t" l="l"/>
              <a:pathLst>
                <a:path h="738664" w="13913224">
                  <a:moveTo>
                    <a:pt x="0" y="0"/>
                  </a:moveTo>
                  <a:lnTo>
                    <a:pt x="13913224" y="0"/>
                  </a:lnTo>
                  <a:lnTo>
                    <a:pt x="13913224" y="738664"/>
                  </a:lnTo>
                  <a:lnTo>
                    <a:pt x="0" y="738664"/>
                  </a:lnTo>
                  <a:close/>
                </a:path>
              </a:pathLst>
            </a:custGeom>
            <a:solidFill>
              <a:srgbClr val="000000">
                <a:alpha val="0"/>
              </a:srgbClr>
            </a:solidFill>
          </p:spPr>
        </p:sp>
        <p:sp>
          <p:nvSpPr>
            <p:cNvPr name="TextBox 13" id="13"/>
            <p:cNvSpPr txBox="true"/>
            <p:nvPr/>
          </p:nvSpPr>
          <p:spPr>
            <a:xfrm>
              <a:off x="0" y="-9525"/>
              <a:ext cx="13913224" cy="748189"/>
            </a:xfrm>
            <a:prstGeom prst="rect">
              <a:avLst/>
            </a:prstGeom>
          </p:spPr>
          <p:txBody>
            <a:bodyPr anchor="b" rtlCol="false" tIns="0" lIns="0" bIns="0" rIns="0"/>
            <a:lstStyle/>
            <a:p>
              <a:pPr algn="l">
                <a:lnSpc>
                  <a:spcPts val="2879"/>
                </a:lnSpc>
              </a:pPr>
              <a:r>
                <a:rPr lang="en-US" sz="2400">
                  <a:solidFill>
                    <a:srgbClr val="000000"/>
                  </a:solidFill>
                  <a:latin typeface="Lexend Deca"/>
                  <a:ea typeface="Lexend Deca"/>
                  <a:cs typeface="Lexend Deca"/>
                  <a:sym typeface="Lexend Deca"/>
                </a:rPr>
                <a:t>Alongside Hope</a:t>
              </a:r>
            </a:p>
          </p:txBody>
        </p:sp>
      </p:grpSp>
      <p:sp>
        <p:nvSpPr>
          <p:cNvPr name="TextBox 14" id="14"/>
          <p:cNvSpPr txBox="true"/>
          <p:nvPr/>
        </p:nvSpPr>
        <p:spPr>
          <a:xfrm rot="0">
            <a:off x="1516242" y="3477544"/>
            <a:ext cx="8092898" cy="5715381"/>
          </a:xfrm>
          <a:prstGeom prst="rect">
            <a:avLst/>
          </a:prstGeom>
        </p:spPr>
        <p:txBody>
          <a:bodyPr anchor="t" rtlCol="false" tIns="0" lIns="0" bIns="0" rIns="0">
            <a:spAutoFit/>
          </a:bodyPr>
          <a:lstStyle/>
          <a:p>
            <a:pPr algn="l">
              <a:lnSpc>
                <a:spcPts val="4032"/>
              </a:lnSpc>
            </a:pPr>
            <a:r>
              <a:rPr lang="en-US" sz="2800" spc="14">
                <a:solidFill>
                  <a:srgbClr val="000000"/>
                </a:solidFill>
                <a:latin typeface="Lora"/>
                <a:ea typeface="Lora"/>
                <a:cs typeface="Lora"/>
                <a:sym typeface="Lora"/>
              </a:rPr>
              <a:t>Las</a:t>
            </a:r>
            <a:r>
              <a:rPr lang="en-US" sz="2800" spc="14">
                <a:solidFill>
                  <a:srgbClr val="000000"/>
                </a:solidFill>
                <a:latin typeface="Lora"/>
                <a:ea typeface="Lora"/>
                <a:cs typeface="Lora"/>
                <a:sym typeface="Lora"/>
              </a:rPr>
              <a:t>t year’s Wild Ride was a wild success with 19 teams and 62 participants joining forces to raise $53,000. </a:t>
            </a:r>
          </a:p>
          <a:p>
            <a:pPr algn="l">
              <a:lnSpc>
                <a:spcPts val="4032"/>
              </a:lnSpc>
            </a:pPr>
          </a:p>
          <a:p>
            <a:pPr algn="l">
              <a:lnSpc>
                <a:spcPts val="4032"/>
              </a:lnSpc>
            </a:pPr>
            <a:r>
              <a:rPr lang="en-US" sz="2800" spc="14">
                <a:solidFill>
                  <a:srgbClr val="000000"/>
                </a:solidFill>
                <a:latin typeface="Lora"/>
                <a:ea typeface="Lora"/>
                <a:cs typeface="Lora"/>
                <a:sym typeface="Lora"/>
              </a:rPr>
              <a:t>This year we want to raise $52,000 for the purchase of 8 solar suitcase, and with the matching gift, that means 16 solar suitcases!</a:t>
            </a:r>
          </a:p>
          <a:p>
            <a:pPr algn="l">
              <a:lnSpc>
                <a:spcPts val="3456"/>
              </a:lnSpc>
            </a:pPr>
          </a:p>
          <a:p>
            <a:pPr algn="l">
              <a:lnSpc>
                <a:spcPts val="4032"/>
              </a:lnSpc>
            </a:pPr>
            <a:r>
              <a:rPr lang="en-US" sz="2800" spc="14">
                <a:solidFill>
                  <a:srgbClr val="000000"/>
                </a:solidFill>
                <a:latin typeface="Lora"/>
                <a:ea typeface="Lora"/>
                <a:cs typeface="Lora"/>
                <a:sym typeface="Lora"/>
              </a:rPr>
              <a:t>Learn more by or scanning the QR code or visit,</a:t>
            </a:r>
          </a:p>
          <a:p>
            <a:pPr algn="l">
              <a:lnSpc>
                <a:spcPts val="864"/>
              </a:lnSpc>
            </a:pPr>
          </a:p>
          <a:p>
            <a:pPr algn="l">
              <a:lnSpc>
                <a:spcPts val="4032"/>
              </a:lnSpc>
            </a:pPr>
            <a:r>
              <a:rPr lang="en-US" sz="2800" spc="14">
                <a:solidFill>
                  <a:srgbClr val="000000"/>
                </a:solidFill>
                <a:latin typeface="Lora"/>
                <a:ea typeface="Lora"/>
                <a:cs typeface="Lora"/>
                <a:sym typeface="Lora"/>
              </a:rPr>
              <a:t>alongsidehope.org/wild-ride</a:t>
            </a:r>
          </a:p>
          <a:p>
            <a:pPr algn="l">
              <a:lnSpc>
                <a:spcPts val="864"/>
              </a:lnSpc>
            </a:pPr>
          </a:p>
          <a:p>
            <a:pPr algn="l">
              <a:lnSpc>
                <a:spcPts val="4032"/>
              </a:lnSpc>
            </a:pPr>
          </a:p>
        </p:txBody>
      </p:sp>
      <p:grpSp>
        <p:nvGrpSpPr>
          <p:cNvPr name="Group 15" id="15"/>
          <p:cNvGrpSpPr/>
          <p:nvPr/>
        </p:nvGrpSpPr>
        <p:grpSpPr>
          <a:xfrm rot="-5400000">
            <a:off x="17340056" y="524234"/>
            <a:ext cx="778976" cy="1205812"/>
            <a:chOff x="0" y="0"/>
            <a:chExt cx="1038635" cy="1607749"/>
          </a:xfrm>
        </p:grpSpPr>
        <p:sp>
          <p:nvSpPr>
            <p:cNvPr name="Freeform 16" id="16"/>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17" id="17"/>
          <p:cNvGrpSpPr/>
          <p:nvPr/>
        </p:nvGrpSpPr>
        <p:grpSpPr>
          <a:xfrm rot="0">
            <a:off x="17260866" y="874004"/>
            <a:ext cx="516646" cy="516646"/>
            <a:chOff x="0" y="0"/>
            <a:chExt cx="688861" cy="688861"/>
          </a:xfrm>
        </p:grpSpPr>
        <p:sp>
          <p:nvSpPr>
            <p:cNvPr name="Freeform 18" id="18"/>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pic>
        <p:nvPicPr>
          <p:cNvPr name="Picture 19" id="19"/>
          <p:cNvPicPr>
            <a:picLocks noChangeAspect="true"/>
          </p:cNvPicPr>
          <p:nvPr/>
        </p:nvPicPr>
        <p:blipFill>
          <a:blip r:embed="rId3"/>
          <a:stretch>
            <a:fillRect/>
          </a:stretch>
        </p:blipFill>
        <p:spPr>
          <a:xfrm rot="0">
            <a:off x="11094082" y="3187841"/>
            <a:ext cx="6082027" cy="6082027"/>
          </a:xfrm>
          <a:prstGeom prst="rect">
            <a:avLst/>
          </a:prstGeom>
        </p:spPr>
      </p:pic>
      <p:sp>
        <p:nvSpPr>
          <p:cNvPr name="Freeform 20" id="20"/>
          <p:cNvSpPr/>
          <p:nvPr/>
        </p:nvSpPr>
        <p:spPr>
          <a:xfrm flipH="false" flipV="false" rot="0">
            <a:off x="2556841" y="437788"/>
            <a:ext cx="13174318" cy="2700771"/>
          </a:xfrm>
          <a:custGeom>
            <a:avLst/>
            <a:gdLst/>
            <a:ahLst/>
            <a:cxnLst/>
            <a:rect r="r" b="b" t="t" l="l"/>
            <a:pathLst>
              <a:path h="2700771" w="13174318">
                <a:moveTo>
                  <a:pt x="0" y="0"/>
                </a:moveTo>
                <a:lnTo>
                  <a:pt x="13174318" y="0"/>
                </a:lnTo>
                <a:lnTo>
                  <a:pt x="13174318" y="2700771"/>
                </a:lnTo>
                <a:lnTo>
                  <a:pt x="0" y="2700771"/>
                </a:lnTo>
                <a:lnTo>
                  <a:pt x="0" y="0"/>
                </a:lnTo>
                <a:close/>
              </a:path>
            </a:pathLst>
          </a:custGeom>
          <a:blipFill>
            <a:blip r:embed="rId4"/>
            <a:stretch>
              <a:fillRect l="-2501"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65308D"/>
        </a:solidFill>
      </p:bgPr>
    </p:bg>
    <p:spTree>
      <p:nvGrpSpPr>
        <p:cNvPr id="1" name=""/>
        <p:cNvGrpSpPr/>
        <p:nvPr/>
      </p:nvGrpSpPr>
      <p:grpSpPr>
        <a:xfrm>
          <a:off x="0" y="0"/>
          <a:ext cx="0" cy="0"/>
          <a:chOff x="0" y="0"/>
          <a:chExt cx="0" cy="0"/>
        </a:xfrm>
      </p:grpSpPr>
      <p:grpSp>
        <p:nvGrpSpPr>
          <p:cNvPr name="Group 2" id="2"/>
          <p:cNvGrpSpPr/>
          <p:nvPr/>
        </p:nvGrpSpPr>
        <p:grpSpPr>
          <a:xfrm rot="5400000">
            <a:off x="540250" y="9492950"/>
            <a:ext cx="298200" cy="206400"/>
            <a:chOff x="0" y="0"/>
            <a:chExt cx="397600" cy="275200"/>
          </a:xfrm>
        </p:grpSpPr>
        <p:sp>
          <p:nvSpPr>
            <p:cNvPr name="Freeform 3" id="3"/>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grpSp>
        <p:nvGrpSpPr>
          <p:cNvPr name="Group 4" id="4"/>
          <p:cNvGrpSpPr/>
          <p:nvPr/>
        </p:nvGrpSpPr>
        <p:grpSpPr>
          <a:xfrm rot="-5400000">
            <a:off x="17340056" y="524234"/>
            <a:ext cx="778976" cy="1205812"/>
            <a:chOff x="0" y="0"/>
            <a:chExt cx="1038635" cy="1607749"/>
          </a:xfrm>
        </p:grpSpPr>
        <p:sp>
          <p:nvSpPr>
            <p:cNvPr name="Freeform 5" id="5"/>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6" id="6"/>
          <p:cNvGrpSpPr/>
          <p:nvPr/>
        </p:nvGrpSpPr>
        <p:grpSpPr>
          <a:xfrm rot="0">
            <a:off x="17260866" y="874004"/>
            <a:ext cx="516646" cy="516646"/>
            <a:chOff x="0" y="0"/>
            <a:chExt cx="688861" cy="688861"/>
          </a:xfrm>
        </p:grpSpPr>
        <p:sp>
          <p:nvSpPr>
            <p:cNvPr name="Freeform 7" id="7"/>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8" id="8"/>
          <p:cNvGrpSpPr/>
          <p:nvPr/>
        </p:nvGrpSpPr>
        <p:grpSpPr>
          <a:xfrm rot="0">
            <a:off x="1028700" y="9319151"/>
            <a:ext cx="10434918" cy="553998"/>
            <a:chOff x="0" y="0"/>
            <a:chExt cx="13913224" cy="738664"/>
          </a:xfrm>
        </p:grpSpPr>
        <p:sp>
          <p:nvSpPr>
            <p:cNvPr name="Freeform 9" id="9"/>
            <p:cNvSpPr/>
            <p:nvPr/>
          </p:nvSpPr>
          <p:spPr>
            <a:xfrm flipH="false" flipV="false" rot="0">
              <a:off x="0" y="0"/>
              <a:ext cx="13913224" cy="738664"/>
            </a:xfrm>
            <a:custGeom>
              <a:avLst/>
              <a:gdLst/>
              <a:ahLst/>
              <a:cxnLst/>
              <a:rect r="r" b="b" t="t" l="l"/>
              <a:pathLst>
                <a:path h="738664" w="13913224">
                  <a:moveTo>
                    <a:pt x="0" y="0"/>
                  </a:moveTo>
                  <a:lnTo>
                    <a:pt x="13913224" y="0"/>
                  </a:lnTo>
                  <a:lnTo>
                    <a:pt x="13913224" y="738664"/>
                  </a:lnTo>
                  <a:lnTo>
                    <a:pt x="0" y="738664"/>
                  </a:lnTo>
                  <a:close/>
                </a:path>
              </a:pathLst>
            </a:custGeom>
            <a:solidFill>
              <a:srgbClr val="000000">
                <a:alpha val="0"/>
              </a:srgbClr>
            </a:solidFill>
          </p:spPr>
        </p:sp>
        <p:sp>
          <p:nvSpPr>
            <p:cNvPr name="TextBox 10" id="10"/>
            <p:cNvSpPr txBox="true"/>
            <p:nvPr/>
          </p:nvSpPr>
          <p:spPr>
            <a:xfrm>
              <a:off x="0" y="-9525"/>
              <a:ext cx="13913224" cy="748189"/>
            </a:xfrm>
            <a:prstGeom prst="rect">
              <a:avLst/>
            </a:prstGeom>
          </p:spPr>
          <p:txBody>
            <a:bodyPr anchor="b" rtlCol="false" tIns="0" lIns="0" bIns="0" rIns="0"/>
            <a:lstStyle/>
            <a:p>
              <a:pPr algn="l">
                <a:lnSpc>
                  <a:spcPts val="2879"/>
                </a:lnSpc>
              </a:pPr>
              <a:r>
                <a:rPr lang="en-US" sz="2400">
                  <a:solidFill>
                    <a:srgbClr val="FFFFFF"/>
                  </a:solidFill>
                  <a:latin typeface="Lexend Deca"/>
                  <a:ea typeface="Lexend Deca"/>
                  <a:cs typeface="Lexend Deca"/>
                  <a:sym typeface="Lexend Deca"/>
                </a:rPr>
                <a:t>Alongside Hope</a:t>
              </a:r>
            </a:p>
          </p:txBody>
        </p:sp>
      </p:grpSp>
      <p:grpSp>
        <p:nvGrpSpPr>
          <p:cNvPr name="Group 11" id="11"/>
          <p:cNvGrpSpPr/>
          <p:nvPr/>
        </p:nvGrpSpPr>
        <p:grpSpPr>
          <a:xfrm rot="0">
            <a:off x="4515373" y="3284407"/>
            <a:ext cx="9257253" cy="5211216"/>
            <a:chOff x="0" y="0"/>
            <a:chExt cx="2438124" cy="1372501"/>
          </a:xfrm>
        </p:grpSpPr>
        <p:sp>
          <p:nvSpPr>
            <p:cNvPr name="Freeform 12" id="12"/>
            <p:cNvSpPr/>
            <p:nvPr/>
          </p:nvSpPr>
          <p:spPr>
            <a:xfrm flipH="false" flipV="false" rot="0">
              <a:off x="0" y="0"/>
              <a:ext cx="2438124" cy="1372501"/>
            </a:xfrm>
            <a:custGeom>
              <a:avLst/>
              <a:gdLst/>
              <a:ahLst/>
              <a:cxnLst/>
              <a:rect r="r" b="b" t="t" l="l"/>
              <a:pathLst>
                <a:path h="1372501" w="2438124">
                  <a:moveTo>
                    <a:pt x="0" y="0"/>
                  </a:moveTo>
                  <a:lnTo>
                    <a:pt x="2438124" y="0"/>
                  </a:lnTo>
                  <a:lnTo>
                    <a:pt x="2438124" y="1372501"/>
                  </a:lnTo>
                  <a:lnTo>
                    <a:pt x="0" y="1372501"/>
                  </a:lnTo>
                  <a:close/>
                </a:path>
              </a:pathLst>
            </a:custGeom>
            <a:solidFill>
              <a:srgbClr val="FFFFFF"/>
            </a:solidFill>
          </p:spPr>
        </p:sp>
        <p:sp>
          <p:nvSpPr>
            <p:cNvPr name="TextBox 13" id="13"/>
            <p:cNvSpPr txBox="true"/>
            <p:nvPr/>
          </p:nvSpPr>
          <p:spPr>
            <a:xfrm>
              <a:off x="0" y="-9525"/>
              <a:ext cx="2438124" cy="1382026"/>
            </a:xfrm>
            <a:prstGeom prst="rect">
              <a:avLst/>
            </a:prstGeom>
          </p:spPr>
          <p:txBody>
            <a:bodyPr anchor="ctr" rtlCol="false" tIns="50800" lIns="50800" bIns="50800" rIns="50800"/>
            <a:lstStyle/>
            <a:p>
              <a:pPr algn="ctr">
                <a:lnSpc>
                  <a:spcPts val="2879"/>
                </a:lnSpc>
              </a:pPr>
            </a:p>
          </p:txBody>
        </p:sp>
      </p:grpSp>
      <p:grpSp>
        <p:nvGrpSpPr>
          <p:cNvPr name="Group 14" id="14"/>
          <p:cNvGrpSpPr/>
          <p:nvPr/>
        </p:nvGrpSpPr>
        <p:grpSpPr>
          <a:xfrm rot="0">
            <a:off x="1434248" y="818281"/>
            <a:ext cx="15419504" cy="3002422"/>
            <a:chOff x="0" y="0"/>
            <a:chExt cx="20559339" cy="4003229"/>
          </a:xfrm>
        </p:grpSpPr>
        <p:sp>
          <p:nvSpPr>
            <p:cNvPr name="Freeform 15" id="15"/>
            <p:cNvSpPr/>
            <p:nvPr/>
          </p:nvSpPr>
          <p:spPr>
            <a:xfrm flipH="false" flipV="false" rot="0">
              <a:off x="0" y="0"/>
              <a:ext cx="20559339" cy="4003229"/>
            </a:xfrm>
            <a:custGeom>
              <a:avLst/>
              <a:gdLst/>
              <a:ahLst/>
              <a:cxnLst/>
              <a:rect r="r" b="b" t="t" l="l"/>
              <a:pathLst>
                <a:path h="4003229" w="20559339">
                  <a:moveTo>
                    <a:pt x="0" y="0"/>
                  </a:moveTo>
                  <a:lnTo>
                    <a:pt x="20559339" y="0"/>
                  </a:lnTo>
                  <a:lnTo>
                    <a:pt x="20559339" y="4003229"/>
                  </a:lnTo>
                  <a:lnTo>
                    <a:pt x="0" y="4003229"/>
                  </a:lnTo>
                  <a:close/>
                </a:path>
              </a:pathLst>
            </a:custGeom>
            <a:solidFill>
              <a:srgbClr val="000000">
                <a:alpha val="0"/>
              </a:srgbClr>
            </a:solidFill>
          </p:spPr>
        </p:sp>
        <p:sp>
          <p:nvSpPr>
            <p:cNvPr name="TextBox 16" id="16"/>
            <p:cNvSpPr txBox="true"/>
            <p:nvPr/>
          </p:nvSpPr>
          <p:spPr>
            <a:xfrm>
              <a:off x="0" y="57150"/>
              <a:ext cx="20559339" cy="3946079"/>
            </a:xfrm>
            <a:prstGeom prst="rect">
              <a:avLst/>
            </a:prstGeom>
          </p:spPr>
          <p:txBody>
            <a:bodyPr anchor="ctr" rtlCol="false" tIns="0" lIns="0" bIns="0" rIns="0"/>
            <a:lstStyle/>
            <a:p>
              <a:pPr algn="l">
                <a:lnSpc>
                  <a:spcPts val="6912"/>
                </a:lnSpc>
              </a:pPr>
              <a:r>
                <a:rPr lang="en-US" sz="6400" spc="32">
                  <a:solidFill>
                    <a:srgbClr val="FFFFFF"/>
                  </a:solidFill>
                  <a:latin typeface="Lexend Deca"/>
                  <a:ea typeface="Lexend Deca"/>
                  <a:cs typeface="Lexend Deca"/>
                  <a:sym typeface="Lexend Deca"/>
                </a:rPr>
                <a:t>Let’</a:t>
              </a:r>
              <a:r>
                <a:rPr lang="en-US" sz="6400" spc="32">
                  <a:solidFill>
                    <a:srgbClr val="FFFFFF"/>
                  </a:solidFill>
                  <a:latin typeface="Lexend Deca"/>
                  <a:ea typeface="Lexend Deca"/>
                  <a:cs typeface="Lexend Deca"/>
                  <a:sym typeface="Lexend Deca"/>
                </a:rPr>
                <a:t>s turn on the power for safe births, together.</a:t>
              </a:r>
            </a:p>
          </p:txBody>
        </p:sp>
      </p:grpSp>
      <p:grpSp>
        <p:nvGrpSpPr>
          <p:cNvPr name="Group 17" id="17"/>
          <p:cNvGrpSpPr/>
          <p:nvPr/>
        </p:nvGrpSpPr>
        <p:grpSpPr>
          <a:xfrm rot="0">
            <a:off x="4839518" y="3571639"/>
            <a:ext cx="8608964" cy="4636753"/>
            <a:chOff x="0" y="0"/>
            <a:chExt cx="1390249" cy="748782"/>
          </a:xfrm>
        </p:grpSpPr>
        <p:sp>
          <p:nvSpPr>
            <p:cNvPr name="Freeform 18" id="18"/>
            <p:cNvSpPr/>
            <p:nvPr/>
          </p:nvSpPr>
          <p:spPr>
            <a:xfrm flipH="false" flipV="false" rot="0">
              <a:off x="0" y="0"/>
              <a:ext cx="1390249" cy="748782"/>
            </a:xfrm>
            <a:custGeom>
              <a:avLst/>
              <a:gdLst/>
              <a:ahLst/>
              <a:cxnLst/>
              <a:rect r="r" b="b" t="t" l="l"/>
              <a:pathLst>
                <a:path h="748782" w="1390249">
                  <a:moveTo>
                    <a:pt x="0" y="0"/>
                  </a:moveTo>
                  <a:lnTo>
                    <a:pt x="1390249" y="0"/>
                  </a:lnTo>
                  <a:lnTo>
                    <a:pt x="1390249" y="748782"/>
                  </a:lnTo>
                  <a:lnTo>
                    <a:pt x="0" y="748782"/>
                  </a:lnTo>
                  <a:close/>
                </a:path>
              </a:pathLst>
            </a:custGeom>
            <a:blipFill>
              <a:blip r:embed="rId3"/>
              <a:stretch>
                <a:fillRect l="0" t="-1120" r="0" b="-22657"/>
              </a:stretch>
            </a:blipFill>
          </p:spPr>
        </p:sp>
      </p:grpSp>
      <p:sp>
        <p:nvSpPr>
          <p:cNvPr name="TextBox 19" id="19"/>
          <p:cNvSpPr txBox="true"/>
          <p:nvPr/>
        </p:nvSpPr>
        <p:spPr>
          <a:xfrm rot="0">
            <a:off x="6246159" y="8635184"/>
            <a:ext cx="5862518" cy="247650"/>
          </a:xfrm>
          <a:prstGeom prst="rect">
            <a:avLst/>
          </a:prstGeom>
        </p:spPr>
        <p:txBody>
          <a:bodyPr anchor="t" rtlCol="false" tIns="0" lIns="0" bIns="0" rIns="0">
            <a:spAutoFit/>
          </a:bodyPr>
          <a:lstStyle/>
          <a:p>
            <a:pPr algn="ctr">
              <a:lnSpc>
                <a:spcPts val="1919"/>
              </a:lnSpc>
              <a:spcBef>
                <a:spcPct val="0"/>
              </a:spcBef>
            </a:pPr>
            <a:r>
              <a:rPr lang="en-US" sz="1599">
                <a:solidFill>
                  <a:srgbClr val="FFFFFF"/>
                </a:solidFill>
                <a:latin typeface="Lexend Deca"/>
                <a:ea typeface="Lexend Deca"/>
                <a:cs typeface="Lexend Deca"/>
                <a:sym typeface="Lexend Deca"/>
              </a:rPr>
              <a:t>Midwives</a:t>
            </a:r>
            <a:r>
              <a:rPr lang="en-US" sz="1599">
                <a:solidFill>
                  <a:srgbClr val="FFFFFF"/>
                </a:solidFill>
                <a:latin typeface="Lexend Deca"/>
                <a:ea typeface="Lexend Deca"/>
                <a:cs typeface="Lexend Deca"/>
                <a:sym typeface="Lexend Deca"/>
              </a:rPr>
              <a:t> and health care workers show their solar suitcase.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40250" y="9492950"/>
            <a:ext cx="298200" cy="206400"/>
            <a:chOff x="0" y="0"/>
            <a:chExt cx="397600" cy="275200"/>
          </a:xfrm>
        </p:grpSpPr>
        <p:sp>
          <p:nvSpPr>
            <p:cNvPr name="Freeform 3" id="3"/>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sp>
        <p:nvSpPr>
          <p:cNvPr name="AutoShape 4" id="4"/>
          <p:cNvSpPr/>
          <p:nvPr/>
        </p:nvSpPr>
        <p:spPr>
          <a:xfrm rot="22009">
            <a:off x="-38066" y="2246575"/>
            <a:ext cx="8926533" cy="0"/>
          </a:xfrm>
          <a:prstGeom prst="line">
            <a:avLst/>
          </a:prstGeom>
          <a:ln cap="rnd" w="19050">
            <a:solidFill>
              <a:srgbClr val="65308D"/>
            </a:solidFill>
            <a:prstDash val="solid"/>
            <a:headEnd type="none" len="sm" w="sm"/>
            <a:tailEnd type="none" len="sm" w="sm"/>
          </a:ln>
        </p:spPr>
      </p:sp>
      <p:grpSp>
        <p:nvGrpSpPr>
          <p:cNvPr name="Group 5" id="5"/>
          <p:cNvGrpSpPr/>
          <p:nvPr/>
        </p:nvGrpSpPr>
        <p:grpSpPr>
          <a:xfrm rot="-5400000">
            <a:off x="17340056" y="524234"/>
            <a:ext cx="778976" cy="1205812"/>
            <a:chOff x="0" y="0"/>
            <a:chExt cx="1038635" cy="1607749"/>
          </a:xfrm>
        </p:grpSpPr>
        <p:sp>
          <p:nvSpPr>
            <p:cNvPr name="Freeform 6" id="6"/>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7" id="7"/>
          <p:cNvGrpSpPr/>
          <p:nvPr/>
        </p:nvGrpSpPr>
        <p:grpSpPr>
          <a:xfrm rot="0">
            <a:off x="17260866" y="874004"/>
            <a:ext cx="516646" cy="516646"/>
            <a:chOff x="0" y="0"/>
            <a:chExt cx="688861" cy="688861"/>
          </a:xfrm>
        </p:grpSpPr>
        <p:sp>
          <p:nvSpPr>
            <p:cNvPr name="Freeform 8" id="8"/>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9" id="9"/>
          <p:cNvGrpSpPr/>
          <p:nvPr/>
        </p:nvGrpSpPr>
        <p:grpSpPr>
          <a:xfrm rot="0">
            <a:off x="1166000" y="9319151"/>
            <a:ext cx="10434918" cy="553998"/>
            <a:chOff x="0" y="0"/>
            <a:chExt cx="13913224" cy="738664"/>
          </a:xfrm>
        </p:grpSpPr>
        <p:sp>
          <p:nvSpPr>
            <p:cNvPr name="Freeform 10" id="10"/>
            <p:cNvSpPr/>
            <p:nvPr/>
          </p:nvSpPr>
          <p:spPr>
            <a:xfrm flipH="false" flipV="false" rot="0">
              <a:off x="0" y="0"/>
              <a:ext cx="13913224" cy="738664"/>
            </a:xfrm>
            <a:custGeom>
              <a:avLst/>
              <a:gdLst/>
              <a:ahLst/>
              <a:cxnLst/>
              <a:rect r="r" b="b" t="t" l="l"/>
              <a:pathLst>
                <a:path h="738664" w="13913224">
                  <a:moveTo>
                    <a:pt x="0" y="0"/>
                  </a:moveTo>
                  <a:lnTo>
                    <a:pt x="13913224" y="0"/>
                  </a:lnTo>
                  <a:lnTo>
                    <a:pt x="13913224" y="738664"/>
                  </a:lnTo>
                  <a:lnTo>
                    <a:pt x="0" y="738664"/>
                  </a:lnTo>
                  <a:close/>
                </a:path>
              </a:pathLst>
            </a:custGeom>
            <a:solidFill>
              <a:srgbClr val="000000">
                <a:alpha val="0"/>
              </a:srgbClr>
            </a:solidFill>
          </p:spPr>
        </p:sp>
        <p:sp>
          <p:nvSpPr>
            <p:cNvPr name="TextBox 11" id="11"/>
            <p:cNvSpPr txBox="true"/>
            <p:nvPr/>
          </p:nvSpPr>
          <p:spPr>
            <a:xfrm>
              <a:off x="0" y="-9525"/>
              <a:ext cx="13913224" cy="748189"/>
            </a:xfrm>
            <a:prstGeom prst="rect">
              <a:avLst/>
            </a:prstGeom>
          </p:spPr>
          <p:txBody>
            <a:bodyPr anchor="b" rtlCol="false" tIns="0" lIns="0" bIns="0" rIns="0"/>
            <a:lstStyle/>
            <a:p>
              <a:pPr algn="l">
                <a:lnSpc>
                  <a:spcPts val="2879"/>
                </a:lnSpc>
              </a:pPr>
              <a:r>
                <a:rPr lang="en-US" sz="2400">
                  <a:solidFill>
                    <a:srgbClr val="000000"/>
                  </a:solidFill>
                  <a:latin typeface="Lexend Deca"/>
                  <a:ea typeface="Lexend Deca"/>
                  <a:cs typeface="Lexend Deca"/>
                  <a:sym typeface="Lexend Deca"/>
                </a:rPr>
                <a:t>Alongside Hope</a:t>
              </a:r>
            </a:p>
          </p:txBody>
        </p:sp>
      </p:grpSp>
      <p:sp>
        <p:nvSpPr>
          <p:cNvPr name="TextBox 12" id="12"/>
          <p:cNvSpPr txBox="true"/>
          <p:nvPr/>
        </p:nvSpPr>
        <p:spPr>
          <a:xfrm rot="0">
            <a:off x="1166000" y="794800"/>
            <a:ext cx="15955800" cy="790194"/>
          </a:xfrm>
          <a:prstGeom prst="rect">
            <a:avLst/>
          </a:prstGeom>
        </p:spPr>
        <p:txBody>
          <a:bodyPr anchor="t" rtlCol="false" tIns="0" lIns="0" bIns="0" rIns="0">
            <a:spAutoFit/>
          </a:bodyPr>
          <a:lstStyle/>
          <a:p>
            <a:pPr algn="l">
              <a:lnSpc>
                <a:spcPts val="6048"/>
              </a:lnSpc>
            </a:pPr>
            <a:r>
              <a:rPr lang="en-US" sz="5599">
                <a:solidFill>
                  <a:srgbClr val="000000"/>
                </a:solidFill>
                <a:latin typeface="Lexend Deca"/>
                <a:ea typeface="Lexend Deca"/>
                <a:cs typeface="Lexend Deca"/>
                <a:sym typeface="Lexend Deca"/>
              </a:rPr>
              <a:t>L</a:t>
            </a:r>
            <a:r>
              <a:rPr lang="en-US" sz="5599">
                <a:solidFill>
                  <a:srgbClr val="000000"/>
                </a:solidFill>
                <a:latin typeface="Lexend Deca"/>
                <a:ea typeface="Lexend Deca"/>
                <a:cs typeface="Lexend Deca"/>
                <a:sym typeface="Lexend Deca"/>
              </a:rPr>
              <a:t>ight that Saves Lives</a:t>
            </a:r>
          </a:p>
        </p:txBody>
      </p:sp>
      <p:sp>
        <p:nvSpPr>
          <p:cNvPr name="TextBox 13" id="13"/>
          <p:cNvSpPr txBox="true"/>
          <p:nvPr/>
        </p:nvSpPr>
        <p:spPr>
          <a:xfrm rot="0">
            <a:off x="1166000" y="2847975"/>
            <a:ext cx="7457400" cy="4524756"/>
          </a:xfrm>
          <a:prstGeom prst="rect">
            <a:avLst/>
          </a:prstGeom>
        </p:spPr>
        <p:txBody>
          <a:bodyPr anchor="t" rtlCol="false" tIns="0" lIns="0" bIns="0" rIns="0">
            <a:spAutoFit/>
          </a:bodyPr>
          <a:lstStyle/>
          <a:p>
            <a:pPr algn="l">
              <a:lnSpc>
                <a:spcPts val="4031"/>
              </a:lnSpc>
            </a:pPr>
            <a:r>
              <a:rPr lang="en-US" sz="2799" spc="13">
                <a:solidFill>
                  <a:srgbClr val="000000"/>
                </a:solidFill>
                <a:latin typeface="Lora"/>
                <a:ea typeface="Lora"/>
                <a:cs typeface="Lora"/>
                <a:sym typeface="Lora"/>
              </a:rPr>
              <a:t>C</a:t>
            </a:r>
            <a:r>
              <a:rPr lang="en-US" sz="2799" spc="13">
                <a:solidFill>
                  <a:srgbClr val="000000"/>
                </a:solidFill>
                <a:latin typeface="Lora"/>
                <a:ea typeface="Lora"/>
                <a:cs typeface="Lora"/>
                <a:sym typeface="Lora"/>
              </a:rPr>
              <a:t>hurches and individuals across Canada are coming together to raise $170,000 to deliver 49 solar suitcases to off-grid health clinics in Mozambique and Madagascar, where babies are often delivered at night, in the dark. </a:t>
            </a:r>
          </a:p>
          <a:p>
            <a:pPr algn="l">
              <a:lnSpc>
                <a:spcPts val="4031"/>
              </a:lnSpc>
            </a:pPr>
          </a:p>
          <a:p>
            <a:pPr algn="l">
              <a:lnSpc>
                <a:spcPts val="4031"/>
              </a:lnSpc>
            </a:pPr>
            <a:r>
              <a:rPr lang="en-US" sz="2799" spc="13">
                <a:solidFill>
                  <a:srgbClr val="000000"/>
                </a:solidFill>
                <a:latin typeface="Lora"/>
                <a:ea typeface="Lora"/>
                <a:cs typeface="Lora"/>
                <a:sym typeface="Lora"/>
              </a:rPr>
              <a:t>And God said, “Let there be light… and that light was good.” – Genesis 1:3</a:t>
            </a:r>
          </a:p>
        </p:txBody>
      </p:sp>
      <p:sp>
        <p:nvSpPr>
          <p:cNvPr name="TextBox 14" id="14"/>
          <p:cNvSpPr txBox="true"/>
          <p:nvPr/>
        </p:nvSpPr>
        <p:spPr>
          <a:xfrm rot="0">
            <a:off x="10887812" y="8992743"/>
            <a:ext cx="6177172" cy="265557"/>
          </a:xfrm>
          <a:prstGeom prst="rect">
            <a:avLst/>
          </a:prstGeom>
        </p:spPr>
        <p:txBody>
          <a:bodyPr anchor="t" rtlCol="false" tIns="0" lIns="0" bIns="0" rIns="0">
            <a:spAutoFit/>
          </a:bodyPr>
          <a:lstStyle/>
          <a:p>
            <a:pPr algn="l">
              <a:lnSpc>
                <a:spcPts val="2304"/>
              </a:lnSpc>
            </a:pPr>
            <a:r>
              <a:rPr lang="en-US" sz="1600">
                <a:solidFill>
                  <a:srgbClr val="000000"/>
                </a:solidFill>
                <a:latin typeface="Lexend Deca"/>
                <a:ea typeface="Lexend Deca"/>
                <a:cs typeface="Lexend Deca"/>
                <a:sym typeface="Lexend Deca"/>
              </a:rPr>
              <a:t>A midwife shows the solar suitcase hanging on the clinic wall.</a:t>
            </a:r>
          </a:p>
        </p:txBody>
      </p:sp>
      <p:grpSp>
        <p:nvGrpSpPr>
          <p:cNvPr name="Group 15" id="15"/>
          <p:cNvGrpSpPr/>
          <p:nvPr/>
        </p:nvGrpSpPr>
        <p:grpSpPr>
          <a:xfrm rot="0">
            <a:off x="9664800" y="2914450"/>
            <a:ext cx="8623196" cy="5995202"/>
            <a:chOff x="0" y="0"/>
            <a:chExt cx="11497595" cy="7993603"/>
          </a:xfrm>
        </p:grpSpPr>
        <p:sp>
          <p:nvSpPr>
            <p:cNvPr name="Freeform 16" id="16"/>
            <p:cNvSpPr/>
            <p:nvPr/>
          </p:nvSpPr>
          <p:spPr>
            <a:xfrm flipH="false" flipV="false" rot="0">
              <a:off x="0" y="0"/>
              <a:ext cx="11497564" cy="7993634"/>
            </a:xfrm>
            <a:custGeom>
              <a:avLst/>
              <a:gdLst/>
              <a:ahLst/>
              <a:cxnLst/>
              <a:rect r="r" b="b" t="t" l="l"/>
              <a:pathLst>
                <a:path h="7993634" w="11497564">
                  <a:moveTo>
                    <a:pt x="0" y="0"/>
                  </a:moveTo>
                  <a:lnTo>
                    <a:pt x="11497564" y="0"/>
                  </a:lnTo>
                  <a:lnTo>
                    <a:pt x="11497564" y="7993634"/>
                  </a:lnTo>
                  <a:lnTo>
                    <a:pt x="0" y="7993634"/>
                  </a:lnTo>
                  <a:lnTo>
                    <a:pt x="0" y="0"/>
                  </a:lnTo>
                  <a:close/>
                </a:path>
              </a:pathLst>
            </a:custGeom>
            <a:solidFill>
              <a:srgbClr val="000000">
                <a:alpha val="0"/>
              </a:srgbClr>
            </a:solidFill>
            <a:ln w="12700">
              <a:solidFill>
                <a:srgbClr val="000000"/>
              </a:solidFill>
            </a:ln>
          </p:spPr>
        </p:sp>
      </p:grpSp>
      <p:grpSp>
        <p:nvGrpSpPr>
          <p:cNvPr name="Group 17" id="17"/>
          <p:cNvGrpSpPr/>
          <p:nvPr/>
        </p:nvGrpSpPr>
        <p:grpSpPr>
          <a:xfrm rot="0">
            <a:off x="9664800" y="2914450"/>
            <a:ext cx="8623200" cy="5995202"/>
            <a:chOff x="0" y="0"/>
            <a:chExt cx="995251" cy="691939"/>
          </a:xfrm>
        </p:grpSpPr>
        <p:sp>
          <p:nvSpPr>
            <p:cNvPr name="Freeform 18" id="18"/>
            <p:cNvSpPr/>
            <p:nvPr/>
          </p:nvSpPr>
          <p:spPr>
            <a:xfrm flipH="false" flipV="false" rot="0">
              <a:off x="0" y="0"/>
              <a:ext cx="995251" cy="691939"/>
            </a:xfrm>
            <a:custGeom>
              <a:avLst/>
              <a:gdLst/>
              <a:ahLst/>
              <a:cxnLst/>
              <a:rect r="r" b="b" t="t" l="l"/>
              <a:pathLst>
                <a:path h="691939" w="995251">
                  <a:moveTo>
                    <a:pt x="0" y="0"/>
                  </a:moveTo>
                  <a:lnTo>
                    <a:pt x="995251" y="0"/>
                  </a:lnTo>
                  <a:lnTo>
                    <a:pt x="995251" y="691939"/>
                  </a:lnTo>
                  <a:lnTo>
                    <a:pt x="0" y="691939"/>
                  </a:lnTo>
                  <a:close/>
                </a:path>
              </a:pathLst>
            </a:custGeom>
            <a:blipFill>
              <a:blip r:embed="rId3"/>
              <a:stretch>
                <a:fillRect l="0" t="-45890" r="0" b="-4589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40250" y="9492950"/>
            <a:ext cx="298200" cy="206400"/>
            <a:chOff x="0" y="0"/>
            <a:chExt cx="397600" cy="275200"/>
          </a:xfrm>
        </p:grpSpPr>
        <p:sp>
          <p:nvSpPr>
            <p:cNvPr name="Freeform 3" id="3"/>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sp>
        <p:nvSpPr>
          <p:cNvPr name="AutoShape 4" id="4"/>
          <p:cNvSpPr/>
          <p:nvPr/>
        </p:nvSpPr>
        <p:spPr>
          <a:xfrm>
            <a:off x="61" y="2666313"/>
            <a:ext cx="9143939" cy="0"/>
          </a:xfrm>
          <a:prstGeom prst="line">
            <a:avLst/>
          </a:prstGeom>
          <a:ln cap="rnd" w="19050">
            <a:solidFill>
              <a:srgbClr val="65308D"/>
            </a:solidFill>
            <a:prstDash val="solid"/>
            <a:headEnd type="none" len="sm" w="sm"/>
            <a:tailEnd type="none" len="sm" w="sm"/>
          </a:ln>
        </p:spPr>
      </p:sp>
      <p:grpSp>
        <p:nvGrpSpPr>
          <p:cNvPr name="Group 5" id="5"/>
          <p:cNvGrpSpPr/>
          <p:nvPr/>
        </p:nvGrpSpPr>
        <p:grpSpPr>
          <a:xfrm rot="-5400000">
            <a:off x="17340056" y="524234"/>
            <a:ext cx="778976" cy="1205812"/>
            <a:chOff x="0" y="0"/>
            <a:chExt cx="1038635" cy="1607749"/>
          </a:xfrm>
        </p:grpSpPr>
        <p:sp>
          <p:nvSpPr>
            <p:cNvPr name="Freeform 6" id="6"/>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7" id="7"/>
          <p:cNvGrpSpPr/>
          <p:nvPr/>
        </p:nvGrpSpPr>
        <p:grpSpPr>
          <a:xfrm rot="0">
            <a:off x="17260866" y="874004"/>
            <a:ext cx="516646" cy="516646"/>
            <a:chOff x="0" y="0"/>
            <a:chExt cx="688861" cy="688861"/>
          </a:xfrm>
        </p:grpSpPr>
        <p:sp>
          <p:nvSpPr>
            <p:cNvPr name="Freeform 8" id="8"/>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9" id="9"/>
          <p:cNvGrpSpPr/>
          <p:nvPr/>
        </p:nvGrpSpPr>
        <p:grpSpPr>
          <a:xfrm rot="0">
            <a:off x="1166000" y="9319151"/>
            <a:ext cx="10434918" cy="553998"/>
            <a:chOff x="0" y="0"/>
            <a:chExt cx="13913224" cy="738664"/>
          </a:xfrm>
        </p:grpSpPr>
        <p:sp>
          <p:nvSpPr>
            <p:cNvPr name="Freeform 10" id="10"/>
            <p:cNvSpPr/>
            <p:nvPr/>
          </p:nvSpPr>
          <p:spPr>
            <a:xfrm flipH="false" flipV="false" rot="0">
              <a:off x="0" y="0"/>
              <a:ext cx="13913224" cy="738664"/>
            </a:xfrm>
            <a:custGeom>
              <a:avLst/>
              <a:gdLst/>
              <a:ahLst/>
              <a:cxnLst/>
              <a:rect r="r" b="b" t="t" l="l"/>
              <a:pathLst>
                <a:path h="738664" w="13913224">
                  <a:moveTo>
                    <a:pt x="0" y="0"/>
                  </a:moveTo>
                  <a:lnTo>
                    <a:pt x="13913224" y="0"/>
                  </a:lnTo>
                  <a:lnTo>
                    <a:pt x="13913224" y="738664"/>
                  </a:lnTo>
                  <a:lnTo>
                    <a:pt x="0" y="738664"/>
                  </a:lnTo>
                  <a:close/>
                </a:path>
              </a:pathLst>
            </a:custGeom>
            <a:solidFill>
              <a:srgbClr val="000000">
                <a:alpha val="0"/>
              </a:srgbClr>
            </a:solidFill>
          </p:spPr>
        </p:sp>
        <p:sp>
          <p:nvSpPr>
            <p:cNvPr name="TextBox 11" id="11"/>
            <p:cNvSpPr txBox="true"/>
            <p:nvPr/>
          </p:nvSpPr>
          <p:spPr>
            <a:xfrm>
              <a:off x="0" y="-9525"/>
              <a:ext cx="13913224" cy="748189"/>
            </a:xfrm>
            <a:prstGeom prst="rect">
              <a:avLst/>
            </a:prstGeom>
          </p:spPr>
          <p:txBody>
            <a:bodyPr anchor="b" rtlCol="false" tIns="0" lIns="0" bIns="0" rIns="0"/>
            <a:lstStyle/>
            <a:p>
              <a:pPr algn="l">
                <a:lnSpc>
                  <a:spcPts val="2879"/>
                </a:lnSpc>
              </a:pPr>
              <a:r>
                <a:rPr lang="en-US" sz="2400">
                  <a:solidFill>
                    <a:srgbClr val="000000"/>
                  </a:solidFill>
                  <a:latin typeface="Lexend Deca"/>
                  <a:ea typeface="Lexend Deca"/>
                  <a:cs typeface="Lexend Deca"/>
                  <a:sym typeface="Lexend Deca"/>
                </a:rPr>
                <a:t>Alongside Hope</a:t>
              </a:r>
            </a:p>
          </p:txBody>
        </p:sp>
      </p:grpSp>
      <p:sp>
        <p:nvSpPr>
          <p:cNvPr name="TextBox 12" id="12"/>
          <p:cNvSpPr txBox="true"/>
          <p:nvPr/>
        </p:nvSpPr>
        <p:spPr>
          <a:xfrm rot="0">
            <a:off x="1028700" y="643128"/>
            <a:ext cx="15955800" cy="1552194"/>
          </a:xfrm>
          <a:prstGeom prst="rect">
            <a:avLst/>
          </a:prstGeom>
        </p:spPr>
        <p:txBody>
          <a:bodyPr anchor="t" rtlCol="false" tIns="0" lIns="0" bIns="0" rIns="0">
            <a:spAutoFit/>
          </a:bodyPr>
          <a:lstStyle/>
          <a:p>
            <a:pPr algn="l">
              <a:lnSpc>
                <a:spcPts val="6048"/>
              </a:lnSpc>
            </a:pPr>
            <a:r>
              <a:rPr lang="en-US" sz="5600">
                <a:solidFill>
                  <a:srgbClr val="000000"/>
                </a:solidFill>
                <a:latin typeface="Lexend Deca"/>
                <a:ea typeface="Lexend Deca"/>
                <a:cs typeface="Lexend Deca"/>
                <a:sym typeface="Lexend Deca"/>
              </a:rPr>
              <a:t>These units bri</a:t>
            </a:r>
            <a:r>
              <a:rPr lang="en-US" sz="5600">
                <a:solidFill>
                  <a:srgbClr val="000000"/>
                </a:solidFill>
                <a:latin typeface="Lexend Deca"/>
                <a:ea typeface="Lexend Deca"/>
                <a:cs typeface="Lexend Deca"/>
                <a:sym typeface="Lexend Deca"/>
              </a:rPr>
              <a:t>ng life-saving light and </a:t>
            </a:r>
          </a:p>
          <a:p>
            <a:pPr algn="l">
              <a:lnSpc>
                <a:spcPts val="6048"/>
              </a:lnSpc>
            </a:pPr>
            <a:r>
              <a:rPr lang="en-US" sz="5599">
                <a:solidFill>
                  <a:srgbClr val="000000"/>
                </a:solidFill>
                <a:latin typeface="Lexend Deca"/>
                <a:ea typeface="Lexend Deca"/>
                <a:cs typeface="Lexend Deca"/>
                <a:sym typeface="Lexend Deca"/>
              </a:rPr>
              <a:t>medical equipment </a:t>
            </a:r>
          </a:p>
        </p:txBody>
      </p:sp>
      <p:sp>
        <p:nvSpPr>
          <p:cNvPr name="TextBox 13" id="13"/>
          <p:cNvSpPr txBox="true"/>
          <p:nvPr/>
        </p:nvSpPr>
        <p:spPr>
          <a:xfrm rot="0">
            <a:off x="1166000" y="3763372"/>
            <a:ext cx="7457400" cy="4019931"/>
          </a:xfrm>
          <a:prstGeom prst="rect">
            <a:avLst/>
          </a:prstGeom>
        </p:spPr>
        <p:txBody>
          <a:bodyPr anchor="t" rtlCol="false" tIns="0" lIns="0" bIns="0" rIns="0">
            <a:spAutoFit/>
          </a:bodyPr>
          <a:lstStyle/>
          <a:p>
            <a:pPr algn="l">
              <a:lnSpc>
                <a:spcPts val="4031"/>
              </a:lnSpc>
            </a:pPr>
            <a:r>
              <a:rPr lang="en-US" sz="2799" spc="13">
                <a:solidFill>
                  <a:srgbClr val="000000"/>
                </a:solidFill>
                <a:latin typeface="Lora"/>
                <a:ea typeface="Lora"/>
                <a:cs typeface="Lora"/>
                <a:sym typeface="Lora"/>
              </a:rPr>
              <a:t>Th</a:t>
            </a:r>
            <a:r>
              <a:rPr lang="en-US" sz="2799" spc="13">
                <a:solidFill>
                  <a:srgbClr val="000000"/>
                </a:solidFill>
                <a:latin typeface="Lora"/>
                <a:ea typeface="Lora"/>
                <a:cs typeface="Lora"/>
                <a:sym typeface="Lora"/>
              </a:rPr>
              <a:t>e case is mounted on a clinic wall. It’s connected to a solar panel on the roof, and powered by the sun. It holds everything a birth attendant needs to support a safe delivery: bright LED lights, a fetal Doppler, headlamps, phone chargers - real peace of mind for labouring women. With your help, these solar suitcases can change lives.</a:t>
            </a:r>
          </a:p>
        </p:txBody>
      </p:sp>
      <p:sp>
        <p:nvSpPr>
          <p:cNvPr name="TextBox 14" id="14"/>
          <p:cNvSpPr txBox="true"/>
          <p:nvPr/>
        </p:nvSpPr>
        <p:spPr>
          <a:xfrm rot="0">
            <a:off x="12317603" y="9229725"/>
            <a:ext cx="3008150" cy="265557"/>
          </a:xfrm>
          <a:prstGeom prst="rect">
            <a:avLst/>
          </a:prstGeom>
        </p:spPr>
        <p:txBody>
          <a:bodyPr anchor="t" rtlCol="false" tIns="0" lIns="0" bIns="0" rIns="0">
            <a:spAutoFit/>
          </a:bodyPr>
          <a:lstStyle/>
          <a:p>
            <a:pPr algn="l">
              <a:lnSpc>
                <a:spcPts val="2304"/>
              </a:lnSpc>
            </a:pPr>
            <a:r>
              <a:rPr lang="en-US" sz="1600">
                <a:solidFill>
                  <a:srgbClr val="000000"/>
                </a:solidFill>
                <a:latin typeface="Lexend Deca"/>
                <a:ea typeface="Lexend Deca"/>
                <a:cs typeface="Lexend Deca"/>
                <a:sym typeface="Lexend Deca"/>
              </a:rPr>
              <a:t>The inside of a solar suitcase.</a:t>
            </a:r>
          </a:p>
        </p:txBody>
      </p:sp>
      <p:grpSp>
        <p:nvGrpSpPr>
          <p:cNvPr name="Group 15" id="15"/>
          <p:cNvGrpSpPr/>
          <p:nvPr/>
        </p:nvGrpSpPr>
        <p:grpSpPr>
          <a:xfrm rot="0">
            <a:off x="9687029" y="2666313"/>
            <a:ext cx="8269298" cy="6353276"/>
            <a:chOff x="0" y="0"/>
            <a:chExt cx="11497595" cy="8833567"/>
          </a:xfrm>
        </p:grpSpPr>
        <p:sp>
          <p:nvSpPr>
            <p:cNvPr name="Freeform 16" id="16"/>
            <p:cNvSpPr/>
            <p:nvPr/>
          </p:nvSpPr>
          <p:spPr>
            <a:xfrm flipH="false" flipV="false" rot="0">
              <a:off x="0" y="0"/>
              <a:ext cx="11497564" cy="8833598"/>
            </a:xfrm>
            <a:custGeom>
              <a:avLst/>
              <a:gdLst/>
              <a:ahLst/>
              <a:cxnLst/>
              <a:rect r="r" b="b" t="t" l="l"/>
              <a:pathLst>
                <a:path h="8833598" w="11497564">
                  <a:moveTo>
                    <a:pt x="0" y="0"/>
                  </a:moveTo>
                  <a:lnTo>
                    <a:pt x="11497564" y="0"/>
                  </a:lnTo>
                  <a:lnTo>
                    <a:pt x="11497564" y="8833598"/>
                  </a:lnTo>
                  <a:lnTo>
                    <a:pt x="0" y="8833598"/>
                  </a:lnTo>
                  <a:lnTo>
                    <a:pt x="0" y="0"/>
                  </a:lnTo>
                  <a:close/>
                </a:path>
              </a:pathLst>
            </a:custGeom>
            <a:blipFill>
              <a:blip r:embed="rId3"/>
              <a:stretch>
                <a:fillRect l="-215" t="0" r="-215"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585546" y="200"/>
            <a:ext cx="10702454" cy="10287000"/>
            <a:chOff x="0" y="0"/>
            <a:chExt cx="14269938" cy="13716000"/>
          </a:xfrm>
        </p:grpSpPr>
        <p:sp>
          <p:nvSpPr>
            <p:cNvPr name="Freeform 3" id="3"/>
            <p:cNvSpPr/>
            <p:nvPr/>
          </p:nvSpPr>
          <p:spPr>
            <a:xfrm flipH="false" flipV="false" rot="0">
              <a:off x="0" y="0"/>
              <a:ext cx="14269941" cy="13716000"/>
            </a:xfrm>
            <a:custGeom>
              <a:avLst/>
              <a:gdLst/>
              <a:ahLst/>
              <a:cxnLst/>
              <a:rect r="r" b="b" t="t" l="l"/>
              <a:pathLst>
                <a:path h="13716000" w="14269941">
                  <a:moveTo>
                    <a:pt x="0" y="0"/>
                  </a:moveTo>
                  <a:lnTo>
                    <a:pt x="14269941" y="0"/>
                  </a:lnTo>
                  <a:lnTo>
                    <a:pt x="14269941" y="13716000"/>
                  </a:lnTo>
                  <a:lnTo>
                    <a:pt x="0" y="13716000"/>
                  </a:lnTo>
                  <a:close/>
                </a:path>
              </a:pathLst>
            </a:custGeom>
            <a:solidFill>
              <a:srgbClr val="65308D"/>
            </a:solidFill>
          </p:spPr>
        </p:sp>
      </p:grpSp>
      <p:grpSp>
        <p:nvGrpSpPr>
          <p:cNvPr name="Group 4" id="4"/>
          <p:cNvGrpSpPr/>
          <p:nvPr/>
        </p:nvGrpSpPr>
        <p:grpSpPr>
          <a:xfrm rot="-5400000">
            <a:off x="17340056" y="524234"/>
            <a:ext cx="778976" cy="1205812"/>
            <a:chOff x="0" y="0"/>
            <a:chExt cx="1038635" cy="1607749"/>
          </a:xfrm>
        </p:grpSpPr>
        <p:sp>
          <p:nvSpPr>
            <p:cNvPr name="Freeform 5" id="5"/>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6" id="6"/>
          <p:cNvGrpSpPr/>
          <p:nvPr/>
        </p:nvGrpSpPr>
        <p:grpSpPr>
          <a:xfrm rot="0">
            <a:off x="17260866" y="874004"/>
            <a:ext cx="516646" cy="516646"/>
            <a:chOff x="0" y="0"/>
            <a:chExt cx="688861" cy="688861"/>
          </a:xfrm>
        </p:grpSpPr>
        <p:sp>
          <p:nvSpPr>
            <p:cNvPr name="Freeform 7" id="7"/>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8" id="8"/>
          <p:cNvGrpSpPr/>
          <p:nvPr/>
        </p:nvGrpSpPr>
        <p:grpSpPr>
          <a:xfrm rot="0">
            <a:off x="8775234" y="2056410"/>
            <a:ext cx="8485632" cy="6174180"/>
            <a:chOff x="0" y="0"/>
            <a:chExt cx="11314176" cy="8232241"/>
          </a:xfrm>
        </p:grpSpPr>
        <p:sp>
          <p:nvSpPr>
            <p:cNvPr name="Freeform 9" id="9"/>
            <p:cNvSpPr/>
            <p:nvPr/>
          </p:nvSpPr>
          <p:spPr>
            <a:xfrm flipH="false" flipV="false" rot="0">
              <a:off x="0" y="0"/>
              <a:ext cx="11314176" cy="8232241"/>
            </a:xfrm>
            <a:custGeom>
              <a:avLst/>
              <a:gdLst/>
              <a:ahLst/>
              <a:cxnLst/>
              <a:rect r="r" b="b" t="t" l="l"/>
              <a:pathLst>
                <a:path h="8232241" w="11314176">
                  <a:moveTo>
                    <a:pt x="0" y="0"/>
                  </a:moveTo>
                  <a:lnTo>
                    <a:pt x="11314176" y="0"/>
                  </a:lnTo>
                  <a:lnTo>
                    <a:pt x="11314176" y="8232241"/>
                  </a:lnTo>
                  <a:lnTo>
                    <a:pt x="0" y="8232241"/>
                  </a:lnTo>
                  <a:close/>
                </a:path>
              </a:pathLst>
            </a:custGeom>
            <a:solidFill>
              <a:srgbClr val="000000">
                <a:alpha val="0"/>
              </a:srgbClr>
            </a:solidFill>
          </p:spPr>
        </p:sp>
        <p:sp>
          <p:nvSpPr>
            <p:cNvPr name="TextBox 10" id="10"/>
            <p:cNvSpPr txBox="true"/>
            <p:nvPr/>
          </p:nvSpPr>
          <p:spPr>
            <a:xfrm>
              <a:off x="0" y="-133350"/>
              <a:ext cx="11314176" cy="8365591"/>
            </a:xfrm>
            <a:prstGeom prst="rect">
              <a:avLst/>
            </a:prstGeom>
          </p:spPr>
          <p:txBody>
            <a:bodyPr anchor="ctr" rtlCol="false" tIns="0" lIns="0" bIns="0" rIns="0"/>
            <a:lstStyle/>
            <a:p>
              <a:pPr algn="l">
                <a:lnSpc>
                  <a:spcPts val="8064"/>
                </a:lnSpc>
              </a:pPr>
              <a:r>
                <a:rPr lang="en-US" sz="5600" spc="28">
                  <a:solidFill>
                    <a:srgbClr val="FFFFFF"/>
                  </a:solidFill>
                  <a:latin typeface="Lexend Deca"/>
                  <a:ea typeface="Lexend Deca"/>
                  <a:cs typeface="Lexend Deca"/>
                  <a:sym typeface="Lexend Deca"/>
                </a:rPr>
                <a:t>Solar Suitcases Work.</a:t>
              </a:r>
              <a:r>
                <a:rPr lang="en-US" sz="5600" spc="28">
                  <a:solidFill>
                    <a:srgbClr val="FFFFFF"/>
                  </a:solidFill>
                  <a:latin typeface="Lexend Deca"/>
                  <a:ea typeface="Lexend Deca"/>
                  <a:cs typeface="Lexend Deca"/>
                  <a:sym typeface="Lexend Deca"/>
                </a:rPr>
                <a:t> </a:t>
              </a:r>
            </a:p>
            <a:p>
              <a:pPr algn="l">
                <a:lnSpc>
                  <a:spcPts val="3456"/>
                </a:lnSpc>
              </a:pPr>
            </a:p>
            <a:p>
              <a:pPr algn="l">
                <a:lnSpc>
                  <a:spcPts val="4319"/>
                </a:lnSpc>
              </a:pPr>
              <a:r>
                <a:rPr lang="en-US" sz="2999" spc="14">
                  <a:solidFill>
                    <a:srgbClr val="FFFFFF"/>
                  </a:solidFill>
                  <a:latin typeface="Lora"/>
                  <a:ea typeface="Lora"/>
                  <a:cs typeface="Lora"/>
                  <a:sym typeface="Lora"/>
                </a:rPr>
                <a:t>Si</a:t>
              </a:r>
              <a:r>
                <a:rPr lang="en-US" sz="2999" spc="14">
                  <a:solidFill>
                    <a:srgbClr val="FFFFFF"/>
                  </a:solidFill>
                  <a:latin typeface="Lora"/>
                  <a:ea typeface="Lora"/>
                  <a:cs typeface="Lora"/>
                  <a:sym typeface="Lora"/>
                </a:rPr>
                <a:t>nce our first installations in 2016, more than 80,000 babies have been safely delivered in off-grid clinics.</a:t>
              </a:r>
            </a:p>
            <a:p>
              <a:pPr algn="l">
                <a:lnSpc>
                  <a:spcPts val="4319"/>
                </a:lnSpc>
              </a:pPr>
            </a:p>
            <a:p>
              <a:pPr algn="l">
                <a:lnSpc>
                  <a:spcPts val="4319"/>
                </a:lnSpc>
              </a:pPr>
              <a:r>
                <a:rPr lang="en-US" sz="2999" spc="14">
                  <a:solidFill>
                    <a:srgbClr val="FFFFFF"/>
                  </a:solidFill>
                  <a:latin typeface="Lora"/>
                  <a:ea typeface="Lora"/>
                  <a:cs typeface="Lora"/>
                  <a:sym typeface="Lora"/>
                </a:rPr>
                <a:t>🔋 Light means safer births.</a:t>
              </a:r>
            </a:p>
            <a:p>
              <a:pPr algn="l">
                <a:lnSpc>
                  <a:spcPts val="4319"/>
                </a:lnSpc>
              </a:pPr>
              <a:r>
                <a:rPr lang="en-US" sz="2999" spc="14">
                  <a:solidFill>
                    <a:srgbClr val="FFFFFF"/>
                  </a:solidFill>
                  <a:latin typeface="Lora"/>
                  <a:ea typeface="Lora"/>
                  <a:cs typeface="Lora"/>
                  <a:sym typeface="Lora"/>
                </a:rPr>
                <a:t>💡 Light means stronger care.</a:t>
              </a:r>
            </a:p>
            <a:p>
              <a:pPr algn="l">
                <a:lnSpc>
                  <a:spcPts val="4319"/>
                </a:lnSpc>
              </a:pPr>
              <a:r>
                <a:rPr lang="en-US" sz="2999" spc="14">
                  <a:solidFill>
                    <a:srgbClr val="FFFFFF"/>
                  </a:solidFill>
                  <a:latin typeface="Lora"/>
                  <a:ea typeface="Lora"/>
                  <a:cs typeface="Lora"/>
                  <a:sym typeface="Lora"/>
                </a:rPr>
                <a:t>❤️ Light means hope.</a:t>
              </a:r>
            </a:p>
            <a:p>
              <a:pPr algn="l">
                <a:lnSpc>
                  <a:spcPts val="3456"/>
                </a:lnSpc>
              </a:pPr>
            </a:p>
          </p:txBody>
        </p:sp>
      </p:grpSp>
      <p:grpSp>
        <p:nvGrpSpPr>
          <p:cNvPr name="Group 11" id="11"/>
          <p:cNvGrpSpPr/>
          <p:nvPr/>
        </p:nvGrpSpPr>
        <p:grpSpPr>
          <a:xfrm rot="0">
            <a:off x="0" y="9258300"/>
            <a:ext cx="7585546" cy="1031602"/>
            <a:chOff x="0" y="0"/>
            <a:chExt cx="10114062" cy="1375469"/>
          </a:xfrm>
        </p:grpSpPr>
        <p:sp>
          <p:nvSpPr>
            <p:cNvPr name="Freeform 12" id="12"/>
            <p:cNvSpPr/>
            <p:nvPr/>
          </p:nvSpPr>
          <p:spPr>
            <a:xfrm flipH="false" flipV="false" rot="0">
              <a:off x="0" y="0"/>
              <a:ext cx="10114038" cy="1375410"/>
            </a:xfrm>
            <a:custGeom>
              <a:avLst/>
              <a:gdLst/>
              <a:ahLst/>
              <a:cxnLst/>
              <a:rect r="r" b="b" t="t" l="l"/>
              <a:pathLst>
                <a:path h="1375410" w="10114038">
                  <a:moveTo>
                    <a:pt x="0" y="0"/>
                  </a:moveTo>
                  <a:lnTo>
                    <a:pt x="10114038" y="0"/>
                  </a:lnTo>
                  <a:lnTo>
                    <a:pt x="10114038" y="1375410"/>
                  </a:lnTo>
                  <a:lnTo>
                    <a:pt x="0" y="1375410"/>
                  </a:lnTo>
                  <a:close/>
                </a:path>
              </a:pathLst>
            </a:custGeom>
            <a:solidFill>
              <a:srgbClr val="000000">
                <a:alpha val="24706"/>
              </a:srgbClr>
            </a:solidFill>
          </p:spPr>
        </p:sp>
        <p:sp>
          <p:nvSpPr>
            <p:cNvPr name="TextBox 13" id="13"/>
            <p:cNvSpPr txBox="true"/>
            <p:nvPr/>
          </p:nvSpPr>
          <p:spPr>
            <a:xfrm>
              <a:off x="0" y="-28575"/>
              <a:ext cx="10114062" cy="1404044"/>
            </a:xfrm>
            <a:prstGeom prst="rect">
              <a:avLst/>
            </a:prstGeom>
          </p:spPr>
          <p:txBody>
            <a:bodyPr anchor="ctr" rtlCol="false" tIns="50800" lIns="50800" bIns="50800" rIns="50800"/>
            <a:lstStyle/>
            <a:p>
              <a:pPr algn="l">
                <a:lnSpc>
                  <a:spcPts val="2304"/>
                </a:lnSpc>
              </a:pPr>
              <a:r>
                <a:rPr lang="en-US" sz="1600">
                  <a:solidFill>
                    <a:srgbClr val="FFFFFF"/>
                  </a:solidFill>
                  <a:latin typeface="Lexend Deca"/>
                  <a:ea typeface="Lexend Deca"/>
                  <a:cs typeface="Lexend Deca"/>
                  <a:sym typeface="Lexend Deca"/>
                </a:rPr>
                <a:t>A health care worker </a:t>
              </a:r>
              <a:r>
                <a:rPr lang="en-US" sz="1600">
                  <a:solidFill>
                    <a:srgbClr val="FFFFFF"/>
                  </a:solidFill>
                  <a:latin typeface="Lexend Deca"/>
                  <a:ea typeface="Lexend Deca"/>
                  <a:cs typeface="Lexend Deca"/>
                  <a:sym typeface="Lexend Deca"/>
                </a:rPr>
                <a:t>shows the solar suitcase hanging on the clinic wall.</a:t>
              </a:r>
            </a:p>
          </p:txBody>
        </p:sp>
      </p:grpSp>
      <p:grpSp>
        <p:nvGrpSpPr>
          <p:cNvPr name="Group 14" id="14"/>
          <p:cNvGrpSpPr/>
          <p:nvPr/>
        </p:nvGrpSpPr>
        <p:grpSpPr>
          <a:xfrm rot="0">
            <a:off x="0" y="-160915"/>
            <a:ext cx="7629996" cy="9428740"/>
            <a:chOff x="0" y="0"/>
            <a:chExt cx="1054554" cy="1303161"/>
          </a:xfrm>
        </p:grpSpPr>
        <p:sp>
          <p:nvSpPr>
            <p:cNvPr name="Freeform 15" id="15"/>
            <p:cNvSpPr/>
            <p:nvPr/>
          </p:nvSpPr>
          <p:spPr>
            <a:xfrm flipH="false" flipV="false" rot="0">
              <a:off x="0" y="0"/>
              <a:ext cx="1054554" cy="1303161"/>
            </a:xfrm>
            <a:custGeom>
              <a:avLst/>
              <a:gdLst/>
              <a:ahLst/>
              <a:cxnLst/>
              <a:rect r="r" b="b" t="t" l="l"/>
              <a:pathLst>
                <a:path h="1303161" w="1054554">
                  <a:moveTo>
                    <a:pt x="0" y="0"/>
                  </a:moveTo>
                  <a:lnTo>
                    <a:pt x="1054554" y="0"/>
                  </a:lnTo>
                  <a:lnTo>
                    <a:pt x="1054554" y="1303161"/>
                  </a:lnTo>
                  <a:lnTo>
                    <a:pt x="0" y="1303161"/>
                  </a:lnTo>
                  <a:close/>
                </a:path>
              </a:pathLst>
            </a:custGeom>
            <a:blipFill>
              <a:blip r:embed="rId3"/>
              <a:stretch>
                <a:fillRect l="-18936" t="0" r="-18936"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40250" y="9492950"/>
            <a:ext cx="298200" cy="206400"/>
            <a:chOff x="0" y="0"/>
            <a:chExt cx="397600" cy="275200"/>
          </a:xfrm>
        </p:grpSpPr>
        <p:sp>
          <p:nvSpPr>
            <p:cNvPr name="Freeform 3" id="3"/>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grpSp>
        <p:nvGrpSpPr>
          <p:cNvPr name="Group 4" id="4"/>
          <p:cNvGrpSpPr/>
          <p:nvPr/>
        </p:nvGrpSpPr>
        <p:grpSpPr>
          <a:xfrm rot="-5400000">
            <a:off x="17340056" y="524234"/>
            <a:ext cx="778976" cy="1205812"/>
            <a:chOff x="0" y="0"/>
            <a:chExt cx="1038635" cy="1607749"/>
          </a:xfrm>
        </p:grpSpPr>
        <p:sp>
          <p:nvSpPr>
            <p:cNvPr name="Freeform 5" id="5"/>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6" id="6"/>
          <p:cNvGrpSpPr/>
          <p:nvPr/>
        </p:nvGrpSpPr>
        <p:grpSpPr>
          <a:xfrm rot="0">
            <a:off x="17260866" y="874004"/>
            <a:ext cx="516646" cy="516646"/>
            <a:chOff x="0" y="0"/>
            <a:chExt cx="688861" cy="688861"/>
          </a:xfrm>
        </p:grpSpPr>
        <p:sp>
          <p:nvSpPr>
            <p:cNvPr name="Freeform 7" id="7"/>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8" id="8"/>
          <p:cNvGrpSpPr/>
          <p:nvPr/>
        </p:nvGrpSpPr>
        <p:grpSpPr>
          <a:xfrm rot="5400000">
            <a:off x="540250" y="9492950"/>
            <a:ext cx="298200" cy="206400"/>
            <a:chOff x="0" y="0"/>
            <a:chExt cx="397600" cy="275200"/>
          </a:xfrm>
        </p:grpSpPr>
        <p:sp>
          <p:nvSpPr>
            <p:cNvPr name="Freeform 9" id="9"/>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sp>
        <p:nvSpPr>
          <p:cNvPr name="AutoShape 10" id="10"/>
          <p:cNvSpPr/>
          <p:nvPr/>
        </p:nvSpPr>
        <p:spPr>
          <a:xfrm>
            <a:off x="61" y="4001647"/>
            <a:ext cx="8926350" cy="57150"/>
          </a:xfrm>
          <a:prstGeom prst="line">
            <a:avLst/>
          </a:prstGeom>
          <a:ln cap="rnd" w="19050">
            <a:solidFill>
              <a:srgbClr val="65308D"/>
            </a:solidFill>
            <a:prstDash val="solid"/>
            <a:headEnd type="none" len="sm" w="sm"/>
            <a:tailEnd type="none" len="sm" w="sm"/>
          </a:ln>
        </p:spPr>
      </p:sp>
      <p:grpSp>
        <p:nvGrpSpPr>
          <p:cNvPr name="Group 11" id="11"/>
          <p:cNvGrpSpPr/>
          <p:nvPr/>
        </p:nvGrpSpPr>
        <p:grpSpPr>
          <a:xfrm rot="0">
            <a:off x="1214754" y="9319151"/>
            <a:ext cx="10434918" cy="553998"/>
            <a:chOff x="0" y="0"/>
            <a:chExt cx="13913224" cy="738664"/>
          </a:xfrm>
        </p:grpSpPr>
        <p:sp>
          <p:nvSpPr>
            <p:cNvPr name="Freeform 12" id="12"/>
            <p:cNvSpPr/>
            <p:nvPr/>
          </p:nvSpPr>
          <p:spPr>
            <a:xfrm flipH="false" flipV="false" rot="0">
              <a:off x="0" y="0"/>
              <a:ext cx="13913224" cy="738664"/>
            </a:xfrm>
            <a:custGeom>
              <a:avLst/>
              <a:gdLst/>
              <a:ahLst/>
              <a:cxnLst/>
              <a:rect r="r" b="b" t="t" l="l"/>
              <a:pathLst>
                <a:path h="738664" w="13913224">
                  <a:moveTo>
                    <a:pt x="0" y="0"/>
                  </a:moveTo>
                  <a:lnTo>
                    <a:pt x="13913224" y="0"/>
                  </a:lnTo>
                  <a:lnTo>
                    <a:pt x="13913224" y="738664"/>
                  </a:lnTo>
                  <a:lnTo>
                    <a:pt x="0" y="738664"/>
                  </a:lnTo>
                  <a:close/>
                </a:path>
              </a:pathLst>
            </a:custGeom>
            <a:solidFill>
              <a:srgbClr val="000000">
                <a:alpha val="0"/>
              </a:srgbClr>
            </a:solidFill>
          </p:spPr>
        </p:sp>
        <p:sp>
          <p:nvSpPr>
            <p:cNvPr name="TextBox 13" id="13"/>
            <p:cNvSpPr txBox="true"/>
            <p:nvPr/>
          </p:nvSpPr>
          <p:spPr>
            <a:xfrm>
              <a:off x="0" y="-9525"/>
              <a:ext cx="13913224" cy="748189"/>
            </a:xfrm>
            <a:prstGeom prst="rect">
              <a:avLst/>
            </a:prstGeom>
          </p:spPr>
          <p:txBody>
            <a:bodyPr anchor="b" rtlCol="false" tIns="0" lIns="0" bIns="0" rIns="0"/>
            <a:lstStyle/>
            <a:p>
              <a:pPr algn="l">
                <a:lnSpc>
                  <a:spcPts val="2879"/>
                </a:lnSpc>
              </a:pPr>
              <a:r>
                <a:rPr lang="en-US" sz="2400">
                  <a:solidFill>
                    <a:srgbClr val="000000"/>
                  </a:solidFill>
                  <a:latin typeface="Lexend Deca"/>
                  <a:ea typeface="Lexend Deca"/>
                  <a:cs typeface="Lexend Deca"/>
                  <a:sym typeface="Lexend Deca"/>
                </a:rPr>
                <a:t>Alongside Hope</a:t>
              </a:r>
            </a:p>
          </p:txBody>
        </p:sp>
      </p:grpSp>
      <p:sp>
        <p:nvSpPr>
          <p:cNvPr name="TextBox 14" id="14"/>
          <p:cNvSpPr txBox="true"/>
          <p:nvPr/>
        </p:nvSpPr>
        <p:spPr>
          <a:xfrm rot="0">
            <a:off x="1028700" y="1085850"/>
            <a:ext cx="13956878" cy="2314194"/>
          </a:xfrm>
          <a:prstGeom prst="rect">
            <a:avLst/>
          </a:prstGeom>
        </p:spPr>
        <p:txBody>
          <a:bodyPr anchor="t" rtlCol="false" tIns="0" lIns="0" bIns="0" rIns="0">
            <a:spAutoFit/>
          </a:bodyPr>
          <a:lstStyle/>
          <a:p>
            <a:pPr algn="l">
              <a:lnSpc>
                <a:spcPts val="6048"/>
              </a:lnSpc>
            </a:pPr>
            <a:r>
              <a:rPr lang="en-US" sz="5600" spc="28">
                <a:solidFill>
                  <a:srgbClr val="000000"/>
                </a:solidFill>
                <a:latin typeface="Lexend Deca"/>
                <a:ea typeface="Lexend Deca"/>
                <a:cs typeface="Lexend Deca"/>
                <a:sym typeface="Lexend Deca"/>
              </a:rPr>
              <a:t>Every Doll</a:t>
            </a:r>
            <a:r>
              <a:rPr lang="en-US" sz="5600" spc="28">
                <a:solidFill>
                  <a:srgbClr val="000000"/>
                </a:solidFill>
                <a:latin typeface="Lexend Deca"/>
                <a:ea typeface="Lexend Deca"/>
                <a:cs typeface="Lexend Deca"/>
                <a:sym typeface="Lexend Deca"/>
              </a:rPr>
              <a:t>ar You Give Will Be Doubled </a:t>
            </a:r>
          </a:p>
          <a:p>
            <a:pPr algn="l">
              <a:lnSpc>
                <a:spcPts val="6048"/>
              </a:lnSpc>
            </a:pPr>
            <a:r>
              <a:rPr lang="en-US" sz="5599" spc="27">
                <a:solidFill>
                  <a:srgbClr val="000000"/>
                </a:solidFill>
                <a:latin typeface="Lexend Deca"/>
                <a:ea typeface="Lexend Deca"/>
                <a:cs typeface="Lexend Deca"/>
                <a:sym typeface="Lexend Deca"/>
              </a:rPr>
              <a:t>– up to $150,000 – thanks to a generous matching gift.</a:t>
            </a:r>
          </a:p>
        </p:txBody>
      </p:sp>
      <p:sp>
        <p:nvSpPr>
          <p:cNvPr name="TextBox 15" id="15"/>
          <p:cNvSpPr txBox="true"/>
          <p:nvPr/>
        </p:nvSpPr>
        <p:spPr>
          <a:xfrm rot="0">
            <a:off x="1028700" y="4650433"/>
            <a:ext cx="7897711" cy="3734181"/>
          </a:xfrm>
          <a:prstGeom prst="rect">
            <a:avLst/>
          </a:prstGeom>
        </p:spPr>
        <p:txBody>
          <a:bodyPr anchor="t" rtlCol="false" tIns="0" lIns="0" bIns="0" rIns="0">
            <a:spAutoFit/>
          </a:bodyPr>
          <a:lstStyle/>
          <a:p>
            <a:pPr algn="l">
              <a:lnSpc>
                <a:spcPts val="4031"/>
              </a:lnSpc>
            </a:pPr>
            <a:r>
              <a:rPr lang="en-US" sz="2799" spc="13">
                <a:solidFill>
                  <a:srgbClr val="000000"/>
                </a:solidFill>
                <a:latin typeface="Lora"/>
                <a:ea typeface="Lora"/>
                <a:cs typeface="Lora"/>
                <a:sym typeface="Lora"/>
              </a:rPr>
              <a:t>T</a:t>
            </a:r>
            <a:r>
              <a:rPr lang="en-US" sz="2799" spc="13">
                <a:solidFill>
                  <a:srgbClr val="000000"/>
                </a:solidFill>
                <a:latin typeface="Lora"/>
                <a:ea typeface="Lora"/>
                <a:cs typeface="Lora"/>
                <a:sym typeface="Lora"/>
              </a:rPr>
              <a:t>ogether we can install 35 solar suitcases in Mozambique and 14 in Madagascar, bringing clean, reliable power to 49 clinics where women and babies deserve the very best care, no matter the hour. </a:t>
            </a:r>
          </a:p>
          <a:p>
            <a:pPr algn="l">
              <a:lnSpc>
                <a:spcPts val="1728"/>
              </a:lnSpc>
            </a:pPr>
          </a:p>
          <a:p>
            <a:pPr algn="l">
              <a:lnSpc>
                <a:spcPts val="4031"/>
              </a:lnSpc>
            </a:pPr>
            <a:r>
              <a:rPr lang="en-US" sz="2799" spc="13">
                <a:solidFill>
                  <a:srgbClr val="000000"/>
                </a:solidFill>
                <a:latin typeface="Lora"/>
                <a:ea typeface="Lora"/>
                <a:cs typeface="Lora"/>
                <a:sym typeface="Lora"/>
              </a:rPr>
              <a:t>And when you donate, your gift will go twice as far.</a:t>
            </a:r>
          </a:p>
        </p:txBody>
      </p:sp>
      <p:grpSp>
        <p:nvGrpSpPr>
          <p:cNvPr name="Group 16" id="16"/>
          <p:cNvGrpSpPr/>
          <p:nvPr/>
        </p:nvGrpSpPr>
        <p:grpSpPr>
          <a:xfrm rot="0">
            <a:off x="10542612" y="7868813"/>
            <a:ext cx="7745388" cy="1031602"/>
            <a:chOff x="0" y="0"/>
            <a:chExt cx="10327184" cy="1375469"/>
          </a:xfrm>
        </p:grpSpPr>
        <p:sp>
          <p:nvSpPr>
            <p:cNvPr name="Freeform 17" id="17"/>
            <p:cNvSpPr/>
            <p:nvPr/>
          </p:nvSpPr>
          <p:spPr>
            <a:xfrm flipH="false" flipV="false" rot="0">
              <a:off x="0" y="0"/>
              <a:ext cx="10327132" cy="1375410"/>
            </a:xfrm>
            <a:custGeom>
              <a:avLst/>
              <a:gdLst/>
              <a:ahLst/>
              <a:cxnLst/>
              <a:rect r="r" b="b" t="t" l="l"/>
              <a:pathLst>
                <a:path h="1375410" w="10327132">
                  <a:moveTo>
                    <a:pt x="0" y="0"/>
                  </a:moveTo>
                  <a:lnTo>
                    <a:pt x="10327132" y="0"/>
                  </a:lnTo>
                  <a:lnTo>
                    <a:pt x="10327132" y="1375410"/>
                  </a:lnTo>
                  <a:lnTo>
                    <a:pt x="0" y="1375410"/>
                  </a:lnTo>
                  <a:close/>
                </a:path>
              </a:pathLst>
            </a:custGeom>
            <a:solidFill>
              <a:srgbClr val="FFFFFF">
                <a:alpha val="24706"/>
              </a:srgbClr>
            </a:solidFill>
          </p:spPr>
        </p:sp>
        <p:sp>
          <p:nvSpPr>
            <p:cNvPr name="TextBox 18" id="18"/>
            <p:cNvSpPr txBox="true"/>
            <p:nvPr/>
          </p:nvSpPr>
          <p:spPr>
            <a:xfrm>
              <a:off x="0" y="-28575"/>
              <a:ext cx="10327184" cy="1404044"/>
            </a:xfrm>
            <a:prstGeom prst="rect">
              <a:avLst/>
            </a:prstGeom>
          </p:spPr>
          <p:txBody>
            <a:bodyPr anchor="ctr" rtlCol="false" tIns="50800" lIns="50800" bIns="50800" rIns="50800"/>
            <a:lstStyle/>
            <a:p>
              <a:pPr algn="ctr">
                <a:lnSpc>
                  <a:spcPts val="2304"/>
                </a:lnSpc>
              </a:pPr>
              <a:r>
                <a:rPr lang="en-US" sz="1600">
                  <a:solidFill>
                    <a:srgbClr val="000000"/>
                  </a:solidFill>
                  <a:latin typeface="Lexend Deca"/>
                  <a:ea typeface="Lexend Deca"/>
                  <a:cs typeface="Lexend Deca"/>
                  <a:sym typeface="Lexend Deca"/>
                </a:rPr>
                <a:t>The outside of a solar suitcase.</a:t>
              </a:r>
            </a:p>
          </p:txBody>
        </p:sp>
      </p:grpSp>
      <p:grpSp>
        <p:nvGrpSpPr>
          <p:cNvPr name="Group 19" id="19"/>
          <p:cNvGrpSpPr/>
          <p:nvPr/>
        </p:nvGrpSpPr>
        <p:grpSpPr>
          <a:xfrm rot="-5400000">
            <a:off x="17340056" y="524234"/>
            <a:ext cx="778976" cy="1205812"/>
            <a:chOff x="0" y="0"/>
            <a:chExt cx="1038635" cy="1607749"/>
          </a:xfrm>
        </p:grpSpPr>
        <p:sp>
          <p:nvSpPr>
            <p:cNvPr name="Freeform 20" id="20"/>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21" id="21"/>
          <p:cNvGrpSpPr/>
          <p:nvPr/>
        </p:nvGrpSpPr>
        <p:grpSpPr>
          <a:xfrm rot="0">
            <a:off x="17260866" y="874004"/>
            <a:ext cx="516646" cy="516646"/>
            <a:chOff x="0" y="0"/>
            <a:chExt cx="688861" cy="688861"/>
          </a:xfrm>
        </p:grpSpPr>
        <p:sp>
          <p:nvSpPr>
            <p:cNvPr name="Freeform 22" id="22"/>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sp>
        <p:nvSpPr>
          <p:cNvPr name="Freeform 23" id="23"/>
          <p:cNvSpPr/>
          <p:nvPr/>
        </p:nvSpPr>
        <p:spPr>
          <a:xfrm flipH="false" flipV="false" rot="0">
            <a:off x="10578391" y="3317103"/>
            <a:ext cx="7246746" cy="4387969"/>
          </a:xfrm>
          <a:custGeom>
            <a:avLst/>
            <a:gdLst/>
            <a:ahLst/>
            <a:cxnLst/>
            <a:rect r="r" b="b" t="t" l="l"/>
            <a:pathLst>
              <a:path h="4387969" w="7246746">
                <a:moveTo>
                  <a:pt x="0" y="0"/>
                </a:moveTo>
                <a:lnTo>
                  <a:pt x="7246746" y="0"/>
                </a:lnTo>
                <a:lnTo>
                  <a:pt x="7246746" y="4387968"/>
                </a:lnTo>
                <a:lnTo>
                  <a:pt x="0" y="4387968"/>
                </a:lnTo>
                <a:lnTo>
                  <a:pt x="0" y="0"/>
                </a:lnTo>
                <a:close/>
              </a:path>
            </a:pathLst>
          </a:custGeom>
          <a:blipFill>
            <a:blip r:embed="rId3"/>
            <a:stretch>
              <a:fillRect l="-10321" t="0" r="-6637" b="-28812"/>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40250" y="9492950"/>
            <a:ext cx="298200" cy="206400"/>
            <a:chOff x="0" y="0"/>
            <a:chExt cx="397600" cy="275200"/>
          </a:xfrm>
        </p:grpSpPr>
        <p:sp>
          <p:nvSpPr>
            <p:cNvPr name="Freeform 3" id="3"/>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grpSp>
        <p:nvGrpSpPr>
          <p:cNvPr name="Group 4" id="4"/>
          <p:cNvGrpSpPr/>
          <p:nvPr/>
        </p:nvGrpSpPr>
        <p:grpSpPr>
          <a:xfrm rot="0">
            <a:off x="0" y="200"/>
            <a:ext cx="7612800" cy="10287000"/>
            <a:chOff x="0" y="0"/>
            <a:chExt cx="10150400" cy="13716000"/>
          </a:xfrm>
        </p:grpSpPr>
        <p:sp>
          <p:nvSpPr>
            <p:cNvPr name="Freeform 5" id="5"/>
            <p:cNvSpPr/>
            <p:nvPr/>
          </p:nvSpPr>
          <p:spPr>
            <a:xfrm flipH="false" flipV="false" rot="0">
              <a:off x="0" y="0"/>
              <a:ext cx="10150348" cy="13716000"/>
            </a:xfrm>
            <a:custGeom>
              <a:avLst/>
              <a:gdLst/>
              <a:ahLst/>
              <a:cxnLst/>
              <a:rect r="r" b="b" t="t" l="l"/>
              <a:pathLst>
                <a:path h="13716000" w="10150348">
                  <a:moveTo>
                    <a:pt x="0" y="0"/>
                  </a:moveTo>
                  <a:lnTo>
                    <a:pt x="10150348" y="0"/>
                  </a:lnTo>
                  <a:lnTo>
                    <a:pt x="10150348" y="13716000"/>
                  </a:lnTo>
                  <a:lnTo>
                    <a:pt x="0" y="13716000"/>
                  </a:lnTo>
                  <a:close/>
                </a:path>
              </a:pathLst>
            </a:custGeom>
            <a:solidFill>
              <a:srgbClr val="65308D"/>
            </a:solidFill>
          </p:spPr>
        </p:sp>
      </p:grpSp>
      <p:sp>
        <p:nvSpPr>
          <p:cNvPr name="AutoShape 6" id="6"/>
          <p:cNvSpPr/>
          <p:nvPr/>
        </p:nvSpPr>
        <p:spPr>
          <a:xfrm flipV="true">
            <a:off x="26" y="2542260"/>
            <a:ext cx="10389515" cy="28575"/>
          </a:xfrm>
          <a:prstGeom prst="line">
            <a:avLst/>
          </a:prstGeom>
          <a:ln cap="rnd" w="19050">
            <a:solidFill>
              <a:srgbClr val="FFFFFF"/>
            </a:solidFill>
            <a:prstDash val="solid"/>
            <a:headEnd type="none" len="sm" w="sm"/>
            <a:tailEnd type="none" len="sm" w="sm"/>
          </a:ln>
        </p:spPr>
      </p:sp>
      <p:grpSp>
        <p:nvGrpSpPr>
          <p:cNvPr name="Group 7" id="7"/>
          <p:cNvGrpSpPr/>
          <p:nvPr/>
        </p:nvGrpSpPr>
        <p:grpSpPr>
          <a:xfrm rot="5400000">
            <a:off x="540250" y="9492950"/>
            <a:ext cx="298200" cy="206400"/>
            <a:chOff x="0" y="0"/>
            <a:chExt cx="397600" cy="275200"/>
          </a:xfrm>
        </p:grpSpPr>
        <p:sp>
          <p:nvSpPr>
            <p:cNvPr name="Freeform 8" id="8"/>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grpSp>
        <p:nvGrpSpPr>
          <p:cNvPr name="Group 9" id="9"/>
          <p:cNvGrpSpPr/>
          <p:nvPr/>
        </p:nvGrpSpPr>
        <p:grpSpPr>
          <a:xfrm rot="-5400000">
            <a:off x="17340056" y="524234"/>
            <a:ext cx="778976" cy="1205812"/>
            <a:chOff x="0" y="0"/>
            <a:chExt cx="1038635" cy="1607749"/>
          </a:xfrm>
        </p:grpSpPr>
        <p:sp>
          <p:nvSpPr>
            <p:cNvPr name="Freeform 10" id="10"/>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11" id="11"/>
          <p:cNvGrpSpPr/>
          <p:nvPr/>
        </p:nvGrpSpPr>
        <p:grpSpPr>
          <a:xfrm rot="0">
            <a:off x="17260866" y="874004"/>
            <a:ext cx="516646" cy="516646"/>
            <a:chOff x="0" y="0"/>
            <a:chExt cx="688861" cy="688861"/>
          </a:xfrm>
        </p:grpSpPr>
        <p:sp>
          <p:nvSpPr>
            <p:cNvPr name="Freeform 12" id="12"/>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13" id="13"/>
          <p:cNvGrpSpPr/>
          <p:nvPr/>
        </p:nvGrpSpPr>
        <p:grpSpPr>
          <a:xfrm rot="0">
            <a:off x="1190377" y="9319151"/>
            <a:ext cx="10434918" cy="553998"/>
            <a:chOff x="0" y="0"/>
            <a:chExt cx="13913224" cy="738664"/>
          </a:xfrm>
        </p:grpSpPr>
        <p:sp>
          <p:nvSpPr>
            <p:cNvPr name="Freeform 14" id="14"/>
            <p:cNvSpPr/>
            <p:nvPr/>
          </p:nvSpPr>
          <p:spPr>
            <a:xfrm flipH="false" flipV="false" rot="0">
              <a:off x="0" y="0"/>
              <a:ext cx="13913224" cy="738664"/>
            </a:xfrm>
            <a:custGeom>
              <a:avLst/>
              <a:gdLst/>
              <a:ahLst/>
              <a:cxnLst/>
              <a:rect r="r" b="b" t="t" l="l"/>
              <a:pathLst>
                <a:path h="738664" w="13913224">
                  <a:moveTo>
                    <a:pt x="0" y="0"/>
                  </a:moveTo>
                  <a:lnTo>
                    <a:pt x="13913224" y="0"/>
                  </a:lnTo>
                  <a:lnTo>
                    <a:pt x="13913224" y="738664"/>
                  </a:lnTo>
                  <a:lnTo>
                    <a:pt x="0" y="738664"/>
                  </a:lnTo>
                  <a:close/>
                </a:path>
              </a:pathLst>
            </a:custGeom>
            <a:solidFill>
              <a:srgbClr val="000000">
                <a:alpha val="0"/>
              </a:srgbClr>
            </a:solidFill>
          </p:spPr>
        </p:sp>
        <p:sp>
          <p:nvSpPr>
            <p:cNvPr name="TextBox 15" id="15"/>
            <p:cNvSpPr txBox="true"/>
            <p:nvPr/>
          </p:nvSpPr>
          <p:spPr>
            <a:xfrm>
              <a:off x="0" y="-9525"/>
              <a:ext cx="13913224" cy="748189"/>
            </a:xfrm>
            <a:prstGeom prst="rect">
              <a:avLst/>
            </a:prstGeom>
          </p:spPr>
          <p:txBody>
            <a:bodyPr anchor="b" rtlCol="false" tIns="0" lIns="0" bIns="0" rIns="0"/>
            <a:lstStyle/>
            <a:p>
              <a:pPr algn="l">
                <a:lnSpc>
                  <a:spcPts val="2879"/>
                </a:lnSpc>
              </a:pPr>
              <a:r>
                <a:rPr lang="en-US" sz="2400">
                  <a:solidFill>
                    <a:srgbClr val="FFFFFF"/>
                  </a:solidFill>
                  <a:latin typeface="Lexend Deca"/>
                  <a:ea typeface="Lexend Deca"/>
                  <a:cs typeface="Lexend Deca"/>
                  <a:sym typeface="Lexend Deca"/>
                </a:rPr>
                <a:t>Alongside Hope</a:t>
              </a:r>
            </a:p>
          </p:txBody>
        </p:sp>
      </p:grpSp>
      <p:sp>
        <p:nvSpPr>
          <p:cNvPr name="TextBox 16" id="16"/>
          <p:cNvSpPr txBox="true"/>
          <p:nvPr/>
        </p:nvSpPr>
        <p:spPr>
          <a:xfrm rot="0">
            <a:off x="1606838" y="783154"/>
            <a:ext cx="4399124" cy="1491996"/>
          </a:xfrm>
          <a:prstGeom prst="rect">
            <a:avLst/>
          </a:prstGeom>
        </p:spPr>
        <p:txBody>
          <a:bodyPr anchor="t" rtlCol="false" tIns="0" lIns="0" bIns="0" rIns="0">
            <a:spAutoFit/>
          </a:bodyPr>
          <a:lstStyle/>
          <a:p>
            <a:pPr algn="l">
              <a:lnSpc>
                <a:spcPts val="5832"/>
              </a:lnSpc>
            </a:pPr>
            <a:r>
              <a:rPr lang="en-US" sz="5400">
                <a:solidFill>
                  <a:srgbClr val="FFFFFF"/>
                </a:solidFill>
                <a:latin typeface="Lexend Deca"/>
                <a:ea typeface="Lexend Deca"/>
                <a:cs typeface="Lexend Deca"/>
                <a:sym typeface="Lexend Deca"/>
              </a:rPr>
              <a:t>B</a:t>
            </a:r>
            <a:r>
              <a:rPr lang="en-US" sz="5400">
                <a:solidFill>
                  <a:srgbClr val="FFFFFF"/>
                </a:solidFill>
                <a:latin typeface="Lexend Deca"/>
                <a:ea typeface="Lexend Deca"/>
                <a:cs typeface="Lexend Deca"/>
                <a:sym typeface="Lexend Deca"/>
              </a:rPr>
              <a:t>e the spark. </a:t>
            </a:r>
          </a:p>
          <a:p>
            <a:pPr algn="l">
              <a:lnSpc>
                <a:spcPts val="5832"/>
              </a:lnSpc>
            </a:pPr>
            <a:r>
              <a:rPr lang="en-US" sz="5400">
                <a:solidFill>
                  <a:srgbClr val="FFFFFF"/>
                </a:solidFill>
                <a:latin typeface="Lexend Deca"/>
                <a:ea typeface="Lexend Deca"/>
                <a:cs typeface="Lexend Deca"/>
                <a:sym typeface="Lexend Deca"/>
              </a:rPr>
              <a:t>Give today.</a:t>
            </a:r>
          </a:p>
        </p:txBody>
      </p:sp>
      <p:sp>
        <p:nvSpPr>
          <p:cNvPr name="TextBox 17" id="17"/>
          <p:cNvSpPr txBox="true"/>
          <p:nvPr/>
        </p:nvSpPr>
        <p:spPr>
          <a:xfrm rot="0">
            <a:off x="8910385" y="2761744"/>
            <a:ext cx="8867127" cy="4366261"/>
          </a:xfrm>
          <a:prstGeom prst="rect">
            <a:avLst/>
          </a:prstGeom>
        </p:spPr>
        <p:txBody>
          <a:bodyPr anchor="t" rtlCol="false" tIns="0" lIns="0" bIns="0" rIns="0">
            <a:spAutoFit/>
          </a:bodyPr>
          <a:lstStyle/>
          <a:p>
            <a:pPr algn="l">
              <a:lnSpc>
                <a:spcPts val="5519"/>
              </a:lnSpc>
            </a:pPr>
            <a:r>
              <a:rPr lang="en-US" sz="3999" spc="-39">
                <a:solidFill>
                  <a:srgbClr val="000000"/>
                </a:solidFill>
                <a:latin typeface="Lexend Deca"/>
                <a:ea typeface="Lexend Deca"/>
                <a:cs typeface="Lexend Deca"/>
                <a:sym typeface="Lexend Deca"/>
              </a:rPr>
              <a:t>Donate now and bring life-giving light to women and babies.</a:t>
            </a:r>
            <a:r>
              <a:rPr lang="en-US" sz="3999" spc="-39">
                <a:solidFill>
                  <a:srgbClr val="000000"/>
                </a:solidFill>
                <a:latin typeface="Lexend Deca"/>
                <a:ea typeface="Lexend Deca"/>
                <a:cs typeface="Lexend Deca"/>
                <a:sym typeface="Lexend Deca"/>
              </a:rPr>
              <a:t> </a:t>
            </a:r>
            <a:r>
              <a:rPr lang="en-US" sz="3999" spc="-39">
                <a:solidFill>
                  <a:srgbClr val="000000"/>
                </a:solidFill>
                <a:latin typeface="Lexend Deca"/>
                <a:ea typeface="Lexend Deca"/>
                <a:cs typeface="Lexend Deca"/>
                <a:sym typeface="Lexend Deca"/>
              </a:rPr>
              <a:t>Learn more and donate today.</a:t>
            </a:r>
          </a:p>
          <a:p>
            <a:pPr algn="l">
              <a:lnSpc>
                <a:spcPts val="5519"/>
              </a:lnSpc>
            </a:pPr>
          </a:p>
          <a:p>
            <a:pPr algn="l">
              <a:lnSpc>
                <a:spcPts val="5519"/>
              </a:lnSpc>
            </a:pPr>
            <a:r>
              <a:rPr lang="en-US" b="true" sz="3999" spc="-39">
                <a:solidFill>
                  <a:srgbClr val="000000"/>
                </a:solidFill>
                <a:latin typeface="Lora Bold"/>
                <a:ea typeface="Lora Bold"/>
                <a:cs typeface="Lora Bold"/>
                <a:sym typeface="Lora Bold"/>
              </a:rPr>
              <a:t>Scan the QR code or visit,</a:t>
            </a:r>
          </a:p>
          <a:p>
            <a:pPr algn="l">
              <a:lnSpc>
                <a:spcPts val="1655"/>
              </a:lnSpc>
            </a:pPr>
          </a:p>
          <a:p>
            <a:pPr algn="l">
              <a:lnSpc>
                <a:spcPts val="5519"/>
              </a:lnSpc>
            </a:pPr>
            <a:r>
              <a:rPr lang="en-US" b="true" sz="3999" spc="-39">
                <a:solidFill>
                  <a:srgbClr val="000000"/>
                </a:solidFill>
                <a:latin typeface="Lora Bold"/>
                <a:ea typeface="Lora Bold"/>
                <a:cs typeface="Lora Bold"/>
                <a:sym typeface="Lora Bold"/>
              </a:rPr>
              <a:t>alongsidehope.org/solar-suitcase</a:t>
            </a:r>
          </a:p>
        </p:txBody>
      </p:sp>
      <p:pic>
        <p:nvPicPr>
          <p:cNvPr name="Picture 18" id="18"/>
          <p:cNvPicPr>
            <a:picLocks noChangeAspect="true"/>
          </p:cNvPicPr>
          <p:nvPr/>
        </p:nvPicPr>
        <p:blipFill>
          <a:blip r:embed="rId3"/>
          <a:stretch>
            <a:fillRect/>
          </a:stretch>
        </p:blipFill>
        <p:spPr>
          <a:xfrm rot="0">
            <a:off x="1087693" y="3044736"/>
            <a:ext cx="5437412" cy="5437412"/>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7340056" y="524234"/>
            <a:ext cx="778976" cy="1205812"/>
            <a:chOff x="0" y="0"/>
            <a:chExt cx="1038635" cy="1607749"/>
          </a:xfrm>
        </p:grpSpPr>
        <p:sp>
          <p:nvSpPr>
            <p:cNvPr name="Freeform 3" id="3"/>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4" id="4"/>
          <p:cNvGrpSpPr/>
          <p:nvPr/>
        </p:nvGrpSpPr>
        <p:grpSpPr>
          <a:xfrm rot="0">
            <a:off x="17260866" y="874004"/>
            <a:ext cx="516646" cy="516646"/>
            <a:chOff x="0" y="0"/>
            <a:chExt cx="688861" cy="688861"/>
          </a:xfrm>
        </p:grpSpPr>
        <p:sp>
          <p:nvSpPr>
            <p:cNvPr name="Freeform 5" id="5"/>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6" id="6"/>
          <p:cNvGrpSpPr/>
          <p:nvPr/>
        </p:nvGrpSpPr>
        <p:grpSpPr>
          <a:xfrm rot="5400000">
            <a:off x="643450" y="9667999"/>
            <a:ext cx="298200" cy="206400"/>
            <a:chOff x="0" y="0"/>
            <a:chExt cx="397600" cy="275200"/>
          </a:xfrm>
        </p:grpSpPr>
        <p:sp>
          <p:nvSpPr>
            <p:cNvPr name="Freeform 7" id="7"/>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sp>
        <p:nvSpPr>
          <p:cNvPr name="AutoShape 8" id="8"/>
          <p:cNvSpPr/>
          <p:nvPr/>
        </p:nvSpPr>
        <p:spPr>
          <a:xfrm>
            <a:off x="-37975" y="1886246"/>
            <a:ext cx="9913288" cy="0"/>
          </a:xfrm>
          <a:prstGeom prst="line">
            <a:avLst/>
          </a:prstGeom>
          <a:ln cap="rnd" w="19050">
            <a:solidFill>
              <a:srgbClr val="65308D"/>
            </a:solidFill>
            <a:prstDash val="solid"/>
            <a:headEnd type="none" len="sm" w="sm"/>
            <a:tailEnd type="none" len="sm" w="sm"/>
          </a:ln>
        </p:spPr>
      </p:sp>
      <p:grpSp>
        <p:nvGrpSpPr>
          <p:cNvPr name="Group 9" id="9"/>
          <p:cNvGrpSpPr/>
          <p:nvPr/>
        </p:nvGrpSpPr>
        <p:grpSpPr>
          <a:xfrm rot="0">
            <a:off x="1201031" y="9494200"/>
            <a:ext cx="10434918" cy="553998"/>
            <a:chOff x="0" y="0"/>
            <a:chExt cx="13913224" cy="738664"/>
          </a:xfrm>
        </p:grpSpPr>
        <p:sp>
          <p:nvSpPr>
            <p:cNvPr name="Freeform 10" id="10"/>
            <p:cNvSpPr/>
            <p:nvPr/>
          </p:nvSpPr>
          <p:spPr>
            <a:xfrm flipH="false" flipV="false" rot="0">
              <a:off x="0" y="0"/>
              <a:ext cx="13913224" cy="738664"/>
            </a:xfrm>
            <a:custGeom>
              <a:avLst/>
              <a:gdLst/>
              <a:ahLst/>
              <a:cxnLst/>
              <a:rect r="r" b="b" t="t" l="l"/>
              <a:pathLst>
                <a:path h="738664" w="13913224">
                  <a:moveTo>
                    <a:pt x="0" y="0"/>
                  </a:moveTo>
                  <a:lnTo>
                    <a:pt x="13913224" y="0"/>
                  </a:lnTo>
                  <a:lnTo>
                    <a:pt x="13913224" y="738664"/>
                  </a:lnTo>
                  <a:lnTo>
                    <a:pt x="0" y="738664"/>
                  </a:lnTo>
                  <a:close/>
                </a:path>
              </a:pathLst>
            </a:custGeom>
            <a:solidFill>
              <a:srgbClr val="000000">
                <a:alpha val="0"/>
              </a:srgbClr>
            </a:solidFill>
          </p:spPr>
        </p:sp>
        <p:sp>
          <p:nvSpPr>
            <p:cNvPr name="TextBox 11" id="11"/>
            <p:cNvSpPr txBox="true"/>
            <p:nvPr/>
          </p:nvSpPr>
          <p:spPr>
            <a:xfrm>
              <a:off x="0" y="-9525"/>
              <a:ext cx="13913224" cy="748189"/>
            </a:xfrm>
            <a:prstGeom prst="rect">
              <a:avLst/>
            </a:prstGeom>
          </p:spPr>
          <p:txBody>
            <a:bodyPr anchor="b" rtlCol="false" tIns="0" lIns="0" bIns="0" rIns="0"/>
            <a:lstStyle/>
            <a:p>
              <a:pPr algn="l">
                <a:lnSpc>
                  <a:spcPts val="2879"/>
                </a:lnSpc>
              </a:pPr>
              <a:r>
                <a:rPr lang="en-US" sz="2400">
                  <a:solidFill>
                    <a:srgbClr val="000000"/>
                  </a:solidFill>
                  <a:latin typeface="Lexend Deca"/>
                  <a:ea typeface="Lexend Deca"/>
                  <a:cs typeface="Lexend Deca"/>
                  <a:sym typeface="Lexend Deca"/>
                </a:rPr>
                <a:t>Alongside Hope</a:t>
              </a:r>
            </a:p>
          </p:txBody>
        </p:sp>
      </p:grpSp>
      <p:grpSp>
        <p:nvGrpSpPr>
          <p:cNvPr name="Group 12" id="12"/>
          <p:cNvGrpSpPr/>
          <p:nvPr/>
        </p:nvGrpSpPr>
        <p:grpSpPr>
          <a:xfrm rot="0">
            <a:off x="10542612" y="1886246"/>
            <a:ext cx="7789836" cy="8400754"/>
            <a:chOff x="0" y="0"/>
            <a:chExt cx="10386448" cy="11201006"/>
          </a:xfrm>
        </p:grpSpPr>
        <p:sp>
          <p:nvSpPr>
            <p:cNvPr name="Freeform 13" id="13"/>
            <p:cNvSpPr/>
            <p:nvPr/>
          </p:nvSpPr>
          <p:spPr>
            <a:xfrm flipH="false" flipV="false" rot="0">
              <a:off x="0" y="0"/>
              <a:ext cx="10386441" cy="11201005"/>
            </a:xfrm>
            <a:custGeom>
              <a:avLst/>
              <a:gdLst/>
              <a:ahLst/>
              <a:cxnLst/>
              <a:rect r="r" b="b" t="t" l="l"/>
              <a:pathLst>
                <a:path h="11201005" w="10386441">
                  <a:moveTo>
                    <a:pt x="0" y="0"/>
                  </a:moveTo>
                  <a:lnTo>
                    <a:pt x="10386441" y="0"/>
                  </a:lnTo>
                  <a:lnTo>
                    <a:pt x="10386441" y="11201005"/>
                  </a:lnTo>
                  <a:lnTo>
                    <a:pt x="0" y="11201005"/>
                  </a:lnTo>
                  <a:lnTo>
                    <a:pt x="0" y="0"/>
                  </a:lnTo>
                  <a:close/>
                </a:path>
              </a:pathLst>
            </a:custGeom>
            <a:blipFill>
              <a:blip r:embed="rId3"/>
              <a:stretch>
                <a:fillRect l="-2519" t="0" r="-2519" b="0"/>
              </a:stretch>
            </a:blipFill>
          </p:spPr>
        </p:sp>
      </p:grpSp>
      <p:grpSp>
        <p:nvGrpSpPr>
          <p:cNvPr name="Group 14" id="14"/>
          <p:cNvGrpSpPr/>
          <p:nvPr/>
        </p:nvGrpSpPr>
        <p:grpSpPr>
          <a:xfrm rot="0">
            <a:off x="10564836" y="9255398"/>
            <a:ext cx="7745388" cy="1031602"/>
            <a:chOff x="0" y="0"/>
            <a:chExt cx="10327184" cy="1375469"/>
          </a:xfrm>
        </p:grpSpPr>
        <p:sp>
          <p:nvSpPr>
            <p:cNvPr name="Freeform 15" id="15"/>
            <p:cNvSpPr/>
            <p:nvPr/>
          </p:nvSpPr>
          <p:spPr>
            <a:xfrm flipH="false" flipV="false" rot="0">
              <a:off x="0" y="0"/>
              <a:ext cx="10327132" cy="1375410"/>
            </a:xfrm>
            <a:custGeom>
              <a:avLst/>
              <a:gdLst/>
              <a:ahLst/>
              <a:cxnLst/>
              <a:rect r="r" b="b" t="t" l="l"/>
              <a:pathLst>
                <a:path h="1375410" w="10327132">
                  <a:moveTo>
                    <a:pt x="0" y="0"/>
                  </a:moveTo>
                  <a:lnTo>
                    <a:pt x="10327132" y="0"/>
                  </a:lnTo>
                  <a:lnTo>
                    <a:pt x="10327132" y="1375410"/>
                  </a:lnTo>
                  <a:lnTo>
                    <a:pt x="0" y="1375410"/>
                  </a:lnTo>
                  <a:close/>
                </a:path>
              </a:pathLst>
            </a:custGeom>
            <a:solidFill>
              <a:srgbClr val="000000">
                <a:alpha val="24706"/>
              </a:srgbClr>
            </a:solidFill>
          </p:spPr>
        </p:sp>
        <p:sp>
          <p:nvSpPr>
            <p:cNvPr name="TextBox 16" id="16"/>
            <p:cNvSpPr txBox="true"/>
            <p:nvPr/>
          </p:nvSpPr>
          <p:spPr>
            <a:xfrm>
              <a:off x="0" y="-28575"/>
              <a:ext cx="10327184" cy="1404044"/>
            </a:xfrm>
            <a:prstGeom prst="rect">
              <a:avLst/>
            </a:prstGeom>
          </p:spPr>
          <p:txBody>
            <a:bodyPr anchor="ctr" rtlCol="false" tIns="50800" lIns="50800" bIns="50800" rIns="50800"/>
            <a:lstStyle/>
            <a:p>
              <a:pPr algn="l">
                <a:lnSpc>
                  <a:spcPts val="2304"/>
                </a:lnSpc>
              </a:pPr>
              <a:r>
                <a:rPr lang="en-US" sz="1600">
                  <a:solidFill>
                    <a:srgbClr val="FFFFFF"/>
                  </a:solidFill>
                  <a:latin typeface="Lexend Deca"/>
                  <a:ea typeface="Lexend Deca"/>
                  <a:cs typeface="Lexend Deca"/>
                  <a:sym typeface="Lexend Deca"/>
                </a:rPr>
                <a:t>S</a:t>
              </a:r>
              <a:r>
                <a:rPr lang="en-US" sz="1600">
                  <a:solidFill>
                    <a:srgbClr val="FFFFFF"/>
                  </a:solidFill>
                  <a:latin typeface="Lexend Deca"/>
                  <a:ea typeface="Lexend Deca"/>
                  <a:cs typeface="Lexend Deca"/>
                  <a:sym typeface="Lexend Deca"/>
                </a:rPr>
                <a:t>t. Paul's Anglican Church, Thunder Bay, ON, is joining the Thunder Bay- North Shore Deanery walk to raise funds and awareness of solar suitcases.</a:t>
              </a:r>
            </a:p>
          </p:txBody>
        </p:sp>
      </p:grpSp>
      <p:grpSp>
        <p:nvGrpSpPr>
          <p:cNvPr name="Group 17" id="17"/>
          <p:cNvGrpSpPr/>
          <p:nvPr/>
        </p:nvGrpSpPr>
        <p:grpSpPr>
          <a:xfrm rot="-5400000">
            <a:off x="17340056" y="524234"/>
            <a:ext cx="778976" cy="1205812"/>
            <a:chOff x="0" y="0"/>
            <a:chExt cx="1038635" cy="1607749"/>
          </a:xfrm>
        </p:grpSpPr>
        <p:sp>
          <p:nvSpPr>
            <p:cNvPr name="Freeform 18" id="18"/>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19" id="19"/>
          <p:cNvGrpSpPr/>
          <p:nvPr/>
        </p:nvGrpSpPr>
        <p:grpSpPr>
          <a:xfrm rot="0">
            <a:off x="17260866" y="874004"/>
            <a:ext cx="516646" cy="516646"/>
            <a:chOff x="0" y="0"/>
            <a:chExt cx="688861" cy="688861"/>
          </a:xfrm>
        </p:grpSpPr>
        <p:sp>
          <p:nvSpPr>
            <p:cNvPr name="Freeform 20" id="20"/>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sp>
        <p:nvSpPr>
          <p:cNvPr name="TextBox 21" id="21"/>
          <p:cNvSpPr txBox="true"/>
          <p:nvPr/>
        </p:nvSpPr>
        <p:spPr>
          <a:xfrm rot="0">
            <a:off x="792550" y="794802"/>
            <a:ext cx="15955800" cy="758571"/>
          </a:xfrm>
          <a:prstGeom prst="rect">
            <a:avLst/>
          </a:prstGeom>
        </p:spPr>
        <p:txBody>
          <a:bodyPr anchor="t" rtlCol="false" tIns="0" lIns="0" bIns="0" rIns="0">
            <a:spAutoFit/>
          </a:bodyPr>
          <a:lstStyle/>
          <a:p>
            <a:pPr algn="l">
              <a:lnSpc>
                <a:spcPts val="5832"/>
              </a:lnSpc>
            </a:pPr>
            <a:r>
              <a:rPr lang="en-US" sz="5400">
                <a:solidFill>
                  <a:srgbClr val="000000"/>
                </a:solidFill>
                <a:latin typeface="Lexend Deca"/>
                <a:ea typeface="Lexend Deca"/>
                <a:cs typeface="Lexend Deca"/>
                <a:sym typeface="Lexend Deca"/>
              </a:rPr>
              <a:t>Your Church Can Raise Donations Together</a:t>
            </a:r>
          </a:p>
        </p:txBody>
      </p:sp>
      <p:sp>
        <p:nvSpPr>
          <p:cNvPr name="TextBox 22" id="22"/>
          <p:cNvSpPr txBox="true"/>
          <p:nvPr/>
        </p:nvSpPr>
        <p:spPr>
          <a:xfrm rot="0">
            <a:off x="792550" y="2024027"/>
            <a:ext cx="9082763" cy="7423023"/>
          </a:xfrm>
          <a:prstGeom prst="rect">
            <a:avLst/>
          </a:prstGeom>
        </p:spPr>
        <p:txBody>
          <a:bodyPr anchor="t" rtlCol="false" tIns="0" lIns="0" bIns="0" rIns="0">
            <a:spAutoFit/>
          </a:bodyPr>
          <a:lstStyle/>
          <a:p>
            <a:pPr algn="l">
              <a:lnSpc>
                <a:spcPts val="3456"/>
              </a:lnSpc>
            </a:pPr>
            <a:r>
              <a:rPr lang="en-US" sz="2400" spc="12">
                <a:solidFill>
                  <a:srgbClr val="000000"/>
                </a:solidFill>
                <a:latin typeface="Lora"/>
                <a:ea typeface="Lora"/>
                <a:cs typeface="Lora"/>
                <a:sym typeface="Lora"/>
              </a:rPr>
              <a:t>There are many ways your church can come together to raise money for solar suitcases. Ideas include:</a:t>
            </a:r>
          </a:p>
          <a:p>
            <a:pPr algn="l">
              <a:lnSpc>
                <a:spcPts val="1728"/>
              </a:lnSpc>
            </a:pPr>
          </a:p>
          <a:p>
            <a:pPr algn="l" marL="518160" indent="-259080" lvl="1">
              <a:lnSpc>
                <a:spcPts val="3456"/>
              </a:lnSpc>
              <a:buFont typeface="Arial"/>
              <a:buChar char="•"/>
            </a:pPr>
            <a:r>
              <a:rPr lang="en-US" sz="2400" spc="12">
                <a:solidFill>
                  <a:srgbClr val="000000"/>
                </a:solidFill>
                <a:latin typeface="Lora"/>
                <a:ea typeface="Lora"/>
                <a:cs typeface="Lora"/>
                <a:sym typeface="Lora"/>
              </a:rPr>
              <a:t>A Fundraiser like an ice cream social, BBQ, or homemade goods sale.</a:t>
            </a:r>
          </a:p>
          <a:p>
            <a:pPr algn="l">
              <a:lnSpc>
                <a:spcPts val="1728"/>
              </a:lnSpc>
            </a:pPr>
          </a:p>
          <a:p>
            <a:pPr algn="l" marL="518160" indent="-259080" lvl="1">
              <a:lnSpc>
                <a:spcPts val="3456"/>
              </a:lnSpc>
              <a:buFont typeface="Arial"/>
              <a:buChar char="•"/>
            </a:pPr>
            <a:r>
              <a:rPr lang="en-US" sz="2400" spc="12">
                <a:solidFill>
                  <a:srgbClr val="000000"/>
                </a:solidFill>
                <a:latin typeface="Lora"/>
                <a:ea typeface="Lora"/>
                <a:cs typeface="Lora"/>
                <a:sym typeface="Lora"/>
              </a:rPr>
              <a:t>Sponsor a Suitcase Campaign: set a goal (e.g., $6,500 to fund one Solar Suitcase) and track progress visually in the church and/or bulletin. </a:t>
            </a:r>
            <a:r>
              <a:rPr lang="en-US" b="true" sz="2400" spc="12">
                <a:solidFill>
                  <a:srgbClr val="000000"/>
                </a:solidFill>
                <a:latin typeface="Lora Bold"/>
                <a:ea typeface="Lora Bold"/>
                <a:cs typeface="Lora Bold"/>
                <a:sym typeface="Lora Bold"/>
              </a:rPr>
              <a:t>Bonus:</a:t>
            </a:r>
            <a:r>
              <a:rPr lang="en-US" sz="2400" spc="12">
                <a:solidFill>
                  <a:srgbClr val="000000"/>
                </a:solidFill>
                <a:latin typeface="Lora"/>
                <a:ea typeface="Lora"/>
                <a:cs typeface="Lora"/>
                <a:sym typeface="Lora"/>
              </a:rPr>
              <a:t> Ask a church member or local business to match donations up to a set amount to inspire others to give.</a:t>
            </a:r>
          </a:p>
          <a:p>
            <a:pPr algn="l">
              <a:lnSpc>
                <a:spcPts val="1728"/>
              </a:lnSpc>
            </a:pPr>
          </a:p>
          <a:p>
            <a:pPr algn="l" marL="518160" indent="-259080" lvl="1">
              <a:lnSpc>
                <a:spcPts val="3456"/>
              </a:lnSpc>
              <a:buFont typeface="Arial"/>
              <a:buChar char="•"/>
            </a:pPr>
            <a:r>
              <a:rPr lang="en-US" sz="2400" spc="12">
                <a:solidFill>
                  <a:srgbClr val="000000"/>
                </a:solidFill>
                <a:latin typeface="Lora"/>
                <a:ea typeface="Lora"/>
                <a:cs typeface="Lora"/>
                <a:sym typeface="Lora"/>
              </a:rPr>
              <a:t>“Buy a Lightbulb” Drive through your church and greater community: Symbolically sell lightbulbs for $25 or $50 each. Create a display - maybe outside to light the night - and show how many have been "lit" by gifts.</a:t>
            </a:r>
          </a:p>
          <a:p>
            <a:pPr algn="l">
              <a:lnSpc>
                <a:spcPts val="1728"/>
              </a:lnSpc>
            </a:pPr>
          </a:p>
          <a:p>
            <a:pPr algn="l" marL="518160" indent="-259080" lvl="1">
              <a:lnSpc>
                <a:spcPts val="3456"/>
              </a:lnSpc>
              <a:buFont typeface="Arial"/>
              <a:buChar char="•"/>
            </a:pPr>
            <a:r>
              <a:rPr lang="en-US" sz="2400" spc="12">
                <a:solidFill>
                  <a:srgbClr val="000000"/>
                </a:solidFill>
                <a:latin typeface="Lora"/>
                <a:ea typeface="Lora"/>
                <a:cs typeface="Lora"/>
                <a:sym typeface="Lora"/>
              </a:rPr>
              <a:t>Special Offering Sunday: dedicate a Sunday offering to solar suitcase.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40250" y="9492950"/>
            <a:ext cx="298200" cy="206400"/>
            <a:chOff x="0" y="0"/>
            <a:chExt cx="397600" cy="275200"/>
          </a:xfrm>
        </p:grpSpPr>
        <p:sp>
          <p:nvSpPr>
            <p:cNvPr name="Freeform 3" id="3"/>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grpSp>
        <p:nvGrpSpPr>
          <p:cNvPr name="Group 4" id="4"/>
          <p:cNvGrpSpPr/>
          <p:nvPr/>
        </p:nvGrpSpPr>
        <p:grpSpPr>
          <a:xfrm rot="0">
            <a:off x="8774142" y="200"/>
            <a:ext cx="9558308" cy="10287000"/>
            <a:chOff x="0" y="0"/>
            <a:chExt cx="12744410" cy="13716000"/>
          </a:xfrm>
        </p:grpSpPr>
        <p:sp>
          <p:nvSpPr>
            <p:cNvPr name="Freeform 5" id="5"/>
            <p:cNvSpPr/>
            <p:nvPr/>
          </p:nvSpPr>
          <p:spPr>
            <a:xfrm flipH="false" flipV="false" rot="0">
              <a:off x="0" y="0"/>
              <a:ext cx="12744414" cy="13716000"/>
            </a:xfrm>
            <a:custGeom>
              <a:avLst/>
              <a:gdLst/>
              <a:ahLst/>
              <a:cxnLst/>
              <a:rect r="r" b="b" t="t" l="l"/>
              <a:pathLst>
                <a:path h="13716000" w="12744414">
                  <a:moveTo>
                    <a:pt x="0" y="0"/>
                  </a:moveTo>
                  <a:lnTo>
                    <a:pt x="12744414" y="0"/>
                  </a:lnTo>
                  <a:lnTo>
                    <a:pt x="12744414" y="13716000"/>
                  </a:lnTo>
                  <a:lnTo>
                    <a:pt x="0" y="13716000"/>
                  </a:lnTo>
                  <a:close/>
                </a:path>
              </a:pathLst>
            </a:custGeom>
            <a:solidFill>
              <a:srgbClr val="65308D"/>
            </a:solidFill>
          </p:spPr>
        </p:sp>
      </p:grpSp>
      <p:grpSp>
        <p:nvGrpSpPr>
          <p:cNvPr name="Group 6" id="6"/>
          <p:cNvGrpSpPr/>
          <p:nvPr/>
        </p:nvGrpSpPr>
        <p:grpSpPr>
          <a:xfrm rot="-5400000">
            <a:off x="17340056" y="524234"/>
            <a:ext cx="778976" cy="1205812"/>
            <a:chOff x="0" y="0"/>
            <a:chExt cx="1038635" cy="1607749"/>
          </a:xfrm>
        </p:grpSpPr>
        <p:sp>
          <p:nvSpPr>
            <p:cNvPr name="Freeform 7" id="7"/>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8" id="8"/>
          <p:cNvGrpSpPr/>
          <p:nvPr/>
        </p:nvGrpSpPr>
        <p:grpSpPr>
          <a:xfrm rot="0">
            <a:off x="17260866" y="874004"/>
            <a:ext cx="516646" cy="516646"/>
            <a:chOff x="0" y="0"/>
            <a:chExt cx="688861" cy="688861"/>
          </a:xfrm>
        </p:grpSpPr>
        <p:sp>
          <p:nvSpPr>
            <p:cNvPr name="Freeform 9" id="9"/>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10" id="10"/>
          <p:cNvGrpSpPr/>
          <p:nvPr/>
        </p:nvGrpSpPr>
        <p:grpSpPr>
          <a:xfrm rot="0">
            <a:off x="1166000" y="9232686"/>
            <a:ext cx="10434918" cy="553998"/>
            <a:chOff x="0" y="0"/>
            <a:chExt cx="13913224" cy="738664"/>
          </a:xfrm>
        </p:grpSpPr>
        <p:sp>
          <p:nvSpPr>
            <p:cNvPr name="Freeform 11" id="11"/>
            <p:cNvSpPr/>
            <p:nvPr/>
          </p:nvSpPr>
          <p:spPr>
            <a:xfrm flipH="false" flipV="false" rot="0">
              <a:off x="0" y="0"/>
              <a:ext cx="13913224" cy="738664"/>
            </a:xfrm>
            <a:custGeom>
              <a:avLst/>
              <a:gdLst/>
              <a:ahLst/>
              <a:cxnLst/>
              <a:rect r="r" b="b" t="t" l="l"/>
              <a:pathLst>
                <a:path h="738664" w="13913224">
                  <a:moveTo>
                    <a:pt x="0" y="0"/>
                  </a:moveTo>
                  <a:lnTo>
                    <a:pt x="13913224" y="0"/>
                  </a:lnTo>
                  <a:lnTo>
                    <a:pt x="13913224" y="738664"/>
                  </a:lnTo>
                  <a:lnTo>
                    <a:pt x="0" y="738664"/>
                  </a:lnTo>
                  <a:close/>
                </a:path>
              </a:pathLst>
            </a:custGeom>
            <a:solidFill>
              <a:srgbClr val="000000">
                <a:alpha val="0"/>
              </a:srgbClr>
            </a:solidFill>
          </p:spPr>
        </p:sp>
        <p:sp>
          <p:nvSpPr>
            <p:cNvPr name="TextBox 12" id="12"/>
            <p:cNvSpPr txBox="true"/>
            <p:nvPr/>
          </p:nvSpPr>
          <p:spPr>
            <a:xfrm>
              <a:off x="0" y="-9525"/>
              <a:ext cx="13913224" cy="748189"/>
            </a:xfrm>
            <a:prstGeom prst="rect">
              <a:avLst/>
            </a:prstGeom>
          </p:spPr>
          <p:txBody>
            <a:bodyPr anchor="b" rtlCol="false" tIns="0" lIns="0" bIns="0" rIns="0"/>
            <a:lstStyle/>
            <a:p>
              <a:pPr algn="l">
                <a:lnSpc>
                  <a:spcPts val="2879"/>
                </a:lnSpc>
              </a:pPr>
              <a:r>
                <a:rPr lang="en-US" sz="2400">
                  <a:solidFill>
                    <a:srgbClr val="FFFFFF"/>
                  </a:solidFill>
                  <a:latin typeface="Lexend Deca"/>
                  <a:ea typeface="Lexend Deca"/>
                  <a:cs typeface="Lexend Deca"/>
                  <a:sym typeface="Lexend Deca"/>
                </a:rPr>
                <a:t>‹#›  </a:t>
              </a:r>
              <a:r>
                <a:rPr lang="en-US" sz="2400">
                  <a:solidFill>
                    <a:srgbClr val="9D4E9D"/>
                  </a:solidFill>
                  <a:latin typeface="Lexend Deca"/>
                  <a:ea typeface="Lexend Deca"/>
                  <a:cs typeface="Lexend Deca"/>
                  <a:sym typeface="Lexend Deca"/>
                </a:rPr>
                <a:t>|</a:t>
              </a:r>
              <a:r>
                <a:rPr lang="en-US" sz="2400">
                  <a:solidFill>
                    <a:srgbClr val="FFFFFF"/>
                  </a:solidFill>
                  <a:latin typeface="Lexend Deca"/>
                  <a:ea typeface="Lexend Deca"/>
                  <a:cs typeface="Lexend Deca"/>
                  <a:sym typeface="Lexend Deca"/>
                </a:rPr>
                <a:t>  Alongside Hope</a:t>
              </a:r>
            </a:p>
          </p:txBody>
        </p:sp>
      </p:grpSp>
      <p:grpSp>
        <p:nvGrpSpPr>
          <p:cNvPr name="Group 13" id="13"/>
          <p:cNvGrpSpPr/>
          <p:nvPr/>
        </p:nvGrpSpPr>
        <p:grpSpPr>
          <a:xfrm rot="0">
            <a:off x="42347" y="0"/>
            <a:ext cx="9101653" cy="10530771"/>
            <a:chOff x="0" y="0"/>
            <a:chExt cx="15859211" cy="18349382"/>
          </a:xfrm>
        </p:grpSpPr>
        <p:sp>
          <p:nvSpPr>
            <p:cNvPr name="Freeform 14" id="14"/>
            <p:cNvSpPr/>
            <p:nvPr/>
          </p:nvSpPr>
          <p:spPr>
            <a:xfrm flipH="false" flipV="false" rot="0">
              <a:off x="0" y="0"/>
              <a:ext cx="15859252" cy="18349382"/>
            </a:xfrm>
            <a:custGeom>
              <a:avLst/>
              <a:gdLst/>
              <a:ahLst/>
              <a:cxnLst/>
              <a:rect r="r" b="b" t="t" l="l"/>
              <a:pathLst>
                <a:path h="18349382" w="15859252">
                  <a:moveTo>
                    <a:pt x="0" y="0"/>
                  </a:moveTo>
                  <a:lnTo>
                    <a:pt x="15859252" y="0"/>
                  </a:lnTo>
                  <a:lnTo>
                    <a:pt x="15859252" y="18349382"/>
                  </a:lnTo>
                  <a:lnTo>
                    <a:pt x="0" y="18349382"/>
                  </a:lnTo>
                  <a:lnTo>
                    <a:pt x="0" y="0"/>
                  </a:lnTo>
                  <a:close/>
                </a:path>
              </a:pathLst>
            </a:custGeom>
            <a:blipFill>
              <a:blip r:embed="rId3"/>
              <a:stretch>
                <a:fillRect l="0" t="-5274" r="0" b="-5274"/>
              </a:stretch>
            </a:blipFill>
          </p:spPr>
        </p:sp>
      </p:grpSp>
      <p:grpSp>
        <p:nvGrpSpPr>
          <p:cNvPr name="Group 15" id="15"/>
          <p:cNvGrpSpPr/>
          <p:nvPr/>
        </p:nvGrpSpPr>
        <p:grpSpPr>
          <a:xfrm rot="0">
            <a:off x="9858111" y="4064150"/>
            <a:ext cx="7469869" cy="3596414"/>
            <a:chOff x="0" y="0"/>
            <a:chExt cx="9959826" cy="4795219"/>
          </a:xfrm>
        </p:grpSpPr>
        <p:sp>
          <p:nvSpPr>
            <p:cNvPr name="Freeform 16" id="16"/>
            <p:cNvSpPr/>
            <p:nvPr/>
          </p:nvSpPr>
          <p:spPr>
            <a:xfrm flipH="false" flipV="false" rot="0">
              <a:off x="0" y="0"/>
              <a:ext cx="9959825" cy="4795219"/>
            </a:xfrm>
            <a:custGeom>
              <a:avLst/>
              <a:gdLst/>
              <a:ahLst/>
              <a:cxnLst/>
              <a:rect r="r" b="b" t="t" l="l"/>
              <a:pathLst>
                <a:path h="4795219" w="9959825">
                  <a:moveTo>
                    <a:pt x="0" y="0"/>
                  </a:moveTo>
                  <a:lnTo>
                    <a:pt x="9959825" y="0"/>
                  </a:lnTo>
                  <a:lnTo>
                    <a:pt x="9959825" y="4795219"/>
                  </a:lnTo>
                  <a:lnTo>
                    <a:pt x="0" y="4795219"/>
                  </a:lnTo>
                  <a:close/>
                </a:path>
              </a:pathLst>
            </a:custGeom>
            <a:solidFill>
              <a:srgbClr val="000000">
                <a:alpha val="0"/>
              </a:srgbClr>
            </a:solidFill>
          </p:spPr>
        </p:sp>
        <p:sp>
          <p:nvSpPr>
            <p:cNvPr name="TextBox 17" id="17"/>
            <p:cNvSpPr txBox="true"/>
            <p:nvPr/>
          </p:nvSpPr>
          <p:spPr>
            <a:xfrm>
              <a:off x="0" y="-66675"/>
              <a:ext cx="9959826" cy="4861894"/>
            </a:xfrm>
            <a:prstGeom prst="rect">
              <a:avLst/>
            </a:prstGeom>
          </p:spPr>
          <p:txBody>
            <a:bodyPr anchor="ctr" rtlCol="false" tIns="0" lIns="0" bIns="0" rIns="0"/>
            <a:lstStyle/>
            <a:p>
              <a:pPr algn="l">
                <a:lnSpc>
                  <a:spcPts val="4031"/>
                </a:lnSpc>
              </a:pPr>
              <a:r>
                <a:rPr lang="en-US" sz="2799" spc="13">
                  <a:solidFill>
                    <a:srgbClr val="FFFFFF"/>
                  </a:solidFill>
                  <a:latin typeface="Lora"/>
                  <a:ea typeface="Lora"/>
                  <a:cs typeface="Lora"/>
                  <a:sym typeface="Lora"/>
                </a:rPr>
                <a:t>Remember, all donations raised up to $150,000 will be matched. </a:t>
              </a:r>
            </a:p>
            <a:p>
              <a:pPr algn="l">
                <a:lnSpc>
                  <a:spcPts val="4031"/>
                </a:lnSpc>
              </a:pPr>
            </a:p>
            <a:p>
              <a:pPr algn="l">
                <a:lnSpc>
                  <a:spcPts val="4031"/>
                </a:lnSpc>
              </a:pPr>
              <a:r>
                <a:rPr lang="en-US" sz="2799" spc="13">
                  <a:solidFill>
                    <a:srgbClr val="FFFFFF"/>
                  </a:solidFill>
                  <a:latin typeface="Lora"/>
                  <a:ea typeface="Lora"/>
                  <a:cs typeface="Lora"/>
                  <a:sym typeface="Lora"/>
                </a:rPr>
                <a:t>So, if your church raises $6,500 to purchase a solar suitcase, it’s like buying TWO!</a:t>
              </a:r>
            </a:p>
          </p:txBody>
        </p:sp>
      </p:grpSp>
      <p:grpSp>
        <p:nvGrpSpPr>
          <p:cNvPr name="Group 18" id="18"/>
          <p:cNvGrpSpPr/>
          <p:nvPr/>
        </p:nvGrpSpPr>
        <p:grpSpPr>
          <a:xfrm rot="0">
            <a:off x="212986" y="9229449"/>
            <a:ext cx="8931014" cy="1031602"/>
            <a:chOff x="0" y="0"/>
            <a:chExt cx="11908018" cy="1375469"/>
          </a:xfrm>
        </p:grpSpPr>
        <p:sp>
          <p:nvSpPr>
            <p:cNvPr name="Freeform 19" id="19"/>
            <p:cNvSpPr/>
            <p:nvPr/>
          </p:nvSpPr>
          <p:spPr>
            <a:xfrm flipH="false" flipV="false" rot="0">
              <a:off x="0" y="0"/>
              <a:ext cx="11907991" cy="1375410"/>
            </a:xfrm>
            <a:custGeom>
              <a:avLst/>
              <a:gdLst/>
              <a:ahLst/>
              <a:cxnLst/>
              <a:rect r="r" b="b" t="t" l="l"/>
              <a:pathLst>
                <a:path h="1375410" w="11907991">
                  <a:moveTo>
                    <a:pt x="0" y="0"/>
                  </a:moveTo>
                  <a:lnTo>
                    <a:pt x="11907991" y="0"/>
                  </a:lnTo>
                  <a:lnTo>
                    <a:pt x="11907991" y="1375410"/>
                  </a:lnTo>
                  <a:lnTo>
                    <a:pt x="0" y="1375410"/>
                  </a:lnTo>
                  <a:close/>
                </a:path>
              </a:pathLst>
            </a:custGeom>
            <a:solidFill>
              <a:srgbClr val="000000">
                <a:alpha val="24706"/>
              </a:srgbClr>
            </a:solidFill>
          </p:spPr>
        </p:sp>
        <p:sp>
          <p:nvSpPr>
            <p:cNvPr name="TextBox 20" id="20"/>
            <p:cNvSpPr txBox="true"/>
            <p:nvPr/>
          </p:nvSpPr>
          <p:spPr>
            <a:xfrm>
              <a:off x="0" y="-28575"/>
              <a:ext cx="11908018" cy="1404044"/>
            </a:xfrm>
            <a:prstGeom prst="rect">
              <a:avLst/>
            </a:prstGeom>
          </p:spPr>
          <p:txBody>
            <a:bodyPr anchor="ctr" rtlCol="false" tIns="50800" lIns="50800" bIns="50800" rIns="50800"/>
            <a:lstStyle/>
            <a:p>
              <a:pPr algn="l">
                <a:lnSpc>
                  <a:spcPts val="2304"/>
                </a:lnSpc>
              </a:pPr>
              <a:r>
                <a:rPr lang="en-US" sz="1600">
                  <a:solidFill>
                    <a:srgbClr val="FFFFFF"/>
                  </a:solidFill>
                  <a:latin typeface="Lexend Deca"/>
                  <a:ea typeface="Lexend Deca"/>
                  <a:cs typeface="Lexend Deca"/>
                  <a:sym typeface="Lexend Deca"/>
                </a:rPr>
                <a:t>Heather Wilks Jenkins, Alongside Hope Summer Intern, demonstrates the solar suitcase   at General Synod, 2025.</a:t>
              </a:r>
            </a:p>
          </p:txBody>
        </p:sp>
      </p:grpSp>
      <p:sp>
        <p:nvSpPr>
          <p:cNvPr name="TextBox 21" id="21"/>
          <p:cNvSpPr txBox="true"/>
          <p:nvPr/>
        </p:nvSpPr>
        <p:spPr>
          <a:xfrm rot="0">
            <a:off x="9756314" y="3165330"/>
            <a:ext cx="7593964" cy="714375"/>
          </a:xfrm>
          <a:prstGeom prst="rect">
            <a:avLst/>
          </a:prstGeom>
        </p:spPr>
        <p:txBody>
          <a:bodyPr anchor="t" rtlCol="false" tIns="0" lIns="0" bIns="0" rIns="0">
            <a:spAutoFit/>
          </a:bodyPr>
          <a:lstStyle/>
          <a:p>
            <a:pPr algn="l">
              <a:lnSpc>
                <a:spcPts val="5759"/>
              </a:lnSpc>
              <a:spcBef>
                <a:spcPct val="0"/>
              </a:spcBef>
            </a:pPr>
            <a:r>
              <a:rPr lang="en-US" sz="4800">
                <a:solidFill>
                  <a:srgbClr val="FFFFFF"/>
                </a:solidFill>
                <a:latin typeface="Lexend Deca"/>
                <a:ea typeface="Lexend Deca"/>
                <a:cs typeface="Lexend Deca"/>
                <a:sym typeface="Lexend Deca"/>
              </a:rPr>
              <a:t>BOGO: Buy One, Get One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540250" y="9492950"/>
            <a:ext cx="298200" cy="206400"/>
            <a:chOff x="0" y="0"/>
            <a:chExt cx="397600" cy="275200"/>
          </a:xfrm>
        </p:grpSpPr>
        <p:sp>
          <p:nvSpPr>
            <p:cNvPr name="Freeform 3" id="3"/>
            <p:cNvSpPr/>
            <p:nvPr/>
          </p:nvSpPr>
          <p:spPr>
            <a:xfrm flipH="false" flipV="false" rot="0">
              <a:off x="0" y="0"/>
              <a:ext cx="397637" cy="275209"/>
            </a:xfrm>
            <a:custGeom>
              <a:avLst/>
              <a:gdLst/>
              <a:ahLst/>
              <a:cxnLst/>
              <a:rect r="r" b="b" t="t" l="l"/>
              <a:pathLst>
                <a:path h="275209" w="397637">
                  <a:moveTo>
                    <a:pt x="0" y="275209"/>
                  </a:moveTo>
                  <a:lnTo>
                    <a:pt x="198755" y="0"/>
                  </a:lnTo>
                  <a:lnTo>
                    <a:pt x="397637" y="275209"/>
                  </a:lnTo>
                  <a:close/>
                </a:path>
              </a:pathLst>
            </a:custGeom>
            <a:solidFill>
              <a:srgbClr val="8BC441"/>
            </a:solidFill>
          </p:spPr>
        </p:sp>
      </p:grpSp>
      <p:sp>
        <p:nvSpPr>
          <p:cNvPr name="AutoShape 4" id="4"/>
          <p:cNvSpPr/>
          <p:nvPr/>
        </p:nvSpPr>
        <p:spPr>
          <a:xfrm>
            <a:off x="61" y="2847975"/>
            <a:ext cx="8926350" cy="57150"/>
          </a:xfrm>
          <a:prstGeom prst="line">
            <a:avLst/>
          </a:prstGeom>
          <a:ln cap="rnd" w="19050">
            <a:solidFill>
              <a:srgbClr val="65308D"/>
            </a:solidFill>
            <a:prstDash val="solid"/>
            <a:headEnd type="none" len="sm" w="sm"/>
            <a:tailEnd type="none" len="sm" w="sm"/>
          </a:ln>
        </p:spPr>
      </p:sp>
      <p:grpSp>
        <p:nvGrpSpPr>
          <p:cNvPr name="Group 5" id="5"/>
          <p:cNvGrpSpPr/>
          <p:nvPr/>
        </p:nvGrpSpPr>
        <p:grpSpPr>
          <a:xfrm rot="-5400000">
            <a:off x="17340056" y="524234"/>
            <a:ext cx="778976" cy="1205812"/>
            <a:chOff x="0" y="0"/>
            <a:chExt cx="1038635" cy="1607749"/>
          </a:xfrm>
        </p:grpSpPr>
        <p:sp>
          <p:nvSpPr>
            <p:cNvPr name="Freeform 6" id="6"/>
            <p:cNvSpPr/>
            <p:nvPr/>
          </p:nvSpPr>
          <p:spPr>
            <a:xfrm flipH="false" flipV="false" rot="0">
              <a:off x="0" y="0"/>
              <a:ext cx="1038606" cy="1607693"/>
            </a:xfrm>
            <a:custGeom>
              <a:avLst/>
              <a:gdLst/>
              <a:ahLst/>
              <a:cxnLst/>
              <a:rect r="r" b="b" t="t" l="l"/>
              <a:pathLst>
                <a:path h="1607693" w="1038606">
                  <a:moveTo>
                    <a:pt x="519303" y="0"/>
                  </a:moveTo>
                  <a:cubicBezTo>
                    <a:pt x="806069" y="0"/>
                    <a:pt x="1038606" y="232537"/>
                    <a:pt x="1038606" y="519303"/>
                  </a:cubicBezTo>
                  <a:lnTo>
                    <a:pt x="1038606" y="1607693"/>
                  </a:lnTo>
                  <a:lnTo>
                    <a:pt x="0" y="1607693"/>
                  </a:lnTo>
                  <a:lnTo>
                    <a:pt x="0" y="519303"/>
                  </a:lnTo>
                  <a:cubicBezTo>
                    <a:pt x="0" y="232537"/>
                    <a:pt x="232537" y="0"/>
                    <a:pt x="519303" y="0"/>
                  </a:cubicBezTo>
                  <a:close/>
                </a:path>
              </a:pathLst>
            </a:custGeom>
            <a:solidFill>
              <a:srgbClr val="FFFFFF"/>
            </a:solidFill>
          </p:spPr>
        </p:sp>
      </p:grpSp>
      <p:grpSp>
        <p:nvGrpSpPr>
          <p:cNvPr name="Group 7" id="7"/>
          <p:cNvGrpSpPr/>
          <p:nvPr/>
        </p:nvGrpSpPr>
        <p:grpSpPr>
          <a:xfrm rot="0">
            <a:off x="17260866" y="874004"/>
            <a:ext cx="516646" cy="516646"/>
            <a:chOff x="0" y="0"/>
            <a:chExt cx="688861" cy="688861"/>
          </a:xfrm>
        </p:grpSpPr>
        <p:sp>
          <p:nvSpPr>
            <p:cNvPr name="Freeform 8" id="8"/>
            <p:cNvSpPr/>
            <p:nvPr/>
          </p:nvSpPr>
          <p:spPr>
            <a:xfrm flipH="false" flipV="false" rot="0">
              <a:off x="0" y="0"/>
              <a:ext cx="688848" cy="688848"/>
            </a:xfrm>
            <a:custGeom>
              <a:avLst/>
              <a:gdLst/>
              <a:ahLst/>
              <a:cxnLst/>
              <a:rect r="r" b="b" t="t" l="l"/>
              <a:pathLst>
                <a:path h="688848" w="688848">
                  <a:moveTo>
                    <a:pt x="0" y="0"/>
                  </a:moveTo>
                  <a:lnTo>
                    <a:pt x="688848" y="0"/>
                  </a:lnTo>
                  <a:lnTo>
                    <a:pt x="688848" y="688848"/>
                  </a:lnTo>
                  <a:lnTo>
                    <a:pt x="0" y="688848"/>
                  </a:lnTo>
                  <a:lnTo>
                    <a:pt x="0" y="0"/>
                  </a:lnTo>
                  <a:close/>
                </a:path>
              </a:pathLst>
            </a:custGeom>
            <a:blipFill>
              <a:blip r:embed="rId2"/>
              <a:stretch>
                <a:fillRect l="0" t="0" r="-1" b="-1"/>
              </a:stretch>
            </a:blipFill>
          </p:spPr>
        </p:sp>
      </p:grpSp>
      <p:grpSp>
        <p:nvGrpSpPr>
          <p:cNvPr name="Group 9" id="9"/>
          <p:cNvGrpSpPr/>
          <p:nvPr/>
        </p:nvGrpSpPr>
        <p:grpSpPr>
          <a:xfrm rot="0">
            <a:off x="1166000" y="9319151"/>
            <a:ext cx="10434918" cy="553998"/>
            <a:chOff x="0" y="0"/>
            <a:chExt cx="13913224" cy="738664"/>
          </a:xfrm>
        </p:grpSpPr>
        <p:sp>
          <p:nvSpPr>
            <p:cNvPr name="Freeform 10" id="10"/>
            <p:cNvSpPr/>
            <p:nvPr/>
          </p:nvSpPr>
          <p:spPr>
            <a:xfrm flipH="false" flipV="false" rot="0">
              <a:off x="0" y="0"/>
              <a:ext cx="13913224" cy="738664"/>
            </a:xfrm>
            <a:custGeom>
              <a:avLst/>
              <a:gdLst/>
              <a:ahLst/>
              <a:cxnLst/>
              <a:rect r="r" b="b" t="t" l="l"/>
              <a:pathLst>
                <a:path h="738664" w="13913224">
                  <a:moveTo>
                    <a:pt x="0" y="0"/>
                  </a:moveTo>
                  <a:lnTo>
                    <a:pt x="13913224" y="0"/>
                  </a:lnTo>
                  <a:lnTo>
                    <a:pt x="13913224" y="738664"/>
                  </a:lnTo>
                  <a:lnTo>
                    <a:pt x="0" y="738664"/>
                  </a:lnTo>
                  <a:close/>
                </a:path>
              </a:pathLst>
            </a:custGeom>
            <a:solidFill>
              <a:srgbClr val="000000">
                <a:alpha val="0"/>
              </a:srgbClr>
            </a:solidFill>
          </p:spPr>
        </p:sp>
        <p:sp>
          <p:nvSpPr>
            <p:cNvPr name="TextBox 11" id="11"/>
            <p:cNvSpPr txBox="true"/>
            <p:nvPr/>
          </p:nvSpPr>
          <p:spPr>
            <a:xfrm>
              <a:off x="0" y="-9525"/>
              <a:ext cx="13913224" cy="748189"/>
            </a:xfrm>
            <a:prstGeom prst="rect">
              <a:avLst/>
            </a:prstGeom>
          </p:spPr>
          <p:txBody>
            <a:bodyPr anchor="b" rtlCol="false" tIns="0" lIns="0" bIns="0" rIns="0"/>
            <a:lstStyle/>
            <a:p>
              <a:pPr algn="l">
                <a:lnSpc>
                  <a:spcPts val="2879"/>
                </a:lnSpc>
              </a:pPr>
              <a:r>
                <a:rPr lang="en-US" sz="2400">
                  <a:solidFill>
                    <a:srgbClr val="000000"/>
                  </a:solidFill>
                  <a:latin typeface="Lexend Deca"/>
                  <a:ea typeface="Lexend Deca"/>
                  <a:cs typeface="Lexend Deca"/>
                  <a:sym typeface="Lexend Deca"/>
                </a:rPr>
                <a:t>Alongside Hope</a:t>
              </a:r>
            </a:p>
          </p:txBody>
        </p:sp>
      </p:grpSp>
      <p:sp>
        <p:nvSpPr>
          <p:cNvPr name="TextBox 12" id="12"/>
          <p:cNvSpPr txBox="true"/>
          <p:nvPr/>
        </p:nvSpPr>
        <p:spPr>
          <a:xfrm rot="0">
            <a:off x="1166000" y="3447996"/>
            <a:ext cx="7457400" cy="4864608"/>
          </a:xfrm>
          <a:prstGeom prst="rect">
            <a:avLst/>
          </a:prstGeom>
        </p:spPr>
        <p:txBody>
          <a:bodyPr anchor="t" rtlCol="false" tIns="0" lIns="0" bIns="0" rIns="0">
            <a:spAutoFit/>
          </a:bodyPr>
          <a:lstStyle/>
          <a:p>
            <a:pPr algn="l">
              <a:lnSpc>
                <a:spcPts val="7776"/>
              </a:lnSpc>
            </a:pPr>
            <a:r>
              <a:rPr lang="en-US" sz="5400" spc="27">
                <a:solidFill>
                  <a:srgbClr val="000000"/>
                </a:solidFill>
                <a:latin typeface="Lexend Deca"/>
                <a:ea typeface="Lexend Deca"/>
                <a:cs typeface="Lexend Deca"/>
                <a:sym typeface="Lexend Deca"/>
              </a:rPr>
              <a:t>You Can Join </a:t>
            </a:r>
            <a:r>
              <a:rPr lang="en-US" sz="5400" spc="27">
                <a:solidFill>
                  <a:srgbClr val="000000"/>
                </a:solidFill>
                <a:latin typeface="Lexend Deca"/>
                <a:ea typeface="Lexend Deca"/>
                <a:cs typeface="Lexend Deca"/>
                <a:sym typeface="Lexend Deca"/>
              </a:rPr>
              <a:t>Alongside Hope’s 4th Annual Wild Ride and Support the Purchase of Solar Suitcases.</a:t>
            </a:r>
          </a:p>
        </p:txBody>
      </p:sp>
      <p:sp>
        <p:nvSpPr>
          <p:cNvPr name="TextBox 13" id="13"/>
          <p:cNvSpPr txBox="true"/>
          <p:nvPr/>
        </p:nvSpPr>
        <p:spPr>
          <a:xfrm rot="0">
            <a:off x="9436126" y="3787847"/>
            <a:ext cx="7690512" cy="4524756"/>
          </a:xfrm>
          <a:prstGeom prst="rect">
            <a:avLst/>
          </a:prstGeom>
        </p:spPr>
        <p:txBody>
          <a:bodyPr anchor="t" rtlCol="false" tIns="0" lIns="0" bIns="0" rIns="0">
            <a:spAutoFit/>
          </a:bodyPr>
          <a:lstStyle/>
          <a:p>
            <a:pPr algn="l">
              <a:lnSpc>
                <a:spcPts val="4031"/>
              </a:lnSpc>
            </a:pPr>
            <a:r>
              <a:rPr lang="en-US" sz="2799" spc="13">
                <a:solidFill>
                  <a:srgbClr val="000000"/>
                </a:solidFill>
                <a:latin typeface="Lora"/>
                <a:ea typeface="Lora"/>
                <a:cs typeface="Lora"/>
                <a:sym typeface="Lora"/>
              </a:rPr>
              <a:t>Wh</a:t>
            </a:r>
            <a:r>
              <a:rPr lang="en-US" sz="2799" spc="13">
                <a:solidFill>
                  <a:srgbClr val="000000"/>
                </a:solidFill>
                <a:latin typeface="Lora"/>
                <a:ea typeface="Lora"/>
                <a:cs typeface="Lora"/>
                <a:sym typeface="Lora"/>
              </a:rPr>
              <a:t>ether you walk, cycle, roller blade, bake, read, knit, swim, canoe, dance, or invent your own way, you’re invited to join others across Canada in a joyful movement of hope to raise donations for solar suitcases. You can participate solo or gather together a team.</a:t>
            </a:r>
          </a:p>
          <a:p>
            <a:pPr algn="l">
              <a:lnSpc>
                <a:spcPts val="4031"/>
              </a:lnSpc>
            </a:pPr>
          </a:p>
          <a:p>
            <a:pPr algn="l">
              <a:lnSpc>
                <a:spcPts val="4031"/>
              </a:lnSpc>
            </a:pPr>
            <a:r>
              <a:rPr lang="en-US" sz="2799" spc="13">
                <a:solidFill>
                  <a:srgbClr val="000000"/>
                </a:solidFill>
                <a:latin typeface="Lora"/>
                <a:ea typeface="Lora"/>
                <a:cs typeface="Lora"/>
                <a:sym typeface="Lora"/>
              </a:rPr>
              <a:t>Your activity, your pace, your purpose—united for something greater</a:t>
            </a:r>
          </a:p>
        </p:txBody>
      </p:sp>
      <p:sp>
        <p:nvSpPr>
          <p:cNvPr name="Freeform 14" id="14"/>
          <p:cNvSpPr/>
          <p:nvPr/>
        </p:nvSpPr>
        <p:spPr>
          <a:xfrm flipH="false" flipV="false" rot="0">
            <a:off x="2678216" y="261661"/>
            <a:ext cx="12931569" cy="2586314"/>
          </a:xfrm>
          <a:custGeom>
            <a:avLst/>
            <a:gdLst/>
            <a:ahLst/>
            <a:cxnLst/>
            <a:rect r="r" b="b" t="t" l="l"/>
            <a:pathLst>
              <a:path h="2586314" w="12931569">
                <a:moveTo>
                  <a:pt x="0" y="0"/>
                </a:moveTo>
                <a:lnTo>
                  <a:pt x="12931568" y="0"/>
                </a:lnTo>
                <a:lnTo>
                  <a:pt x="12931568" y="2586314"/>
                </a:lnTo>
                <a:lnTo>
                  <a:pt x="0" y="2586314"/>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Presentation - Providing Light and Hope</dc:description>
  <dc:identifier>DAGssBQlkaw</dc:identifier>
  <dcterms:modified xsi:type="dcterms:W3CDTF">2011-08-01T06:04:30Z</dcterms:modified>
  <cp:revision>1</cp:revision>
  <dc:title>Presentation - Providing Light and Hope</dc:title>
</cp:coreProperties>
</file>